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2"/>
  </p:notesMasterIdLst>
  <p:handoutMasterIdLst>
    <p:handoutMasterId r:id="rId53"/>
  </p:handoutMasterIdLst>
  <p:sldIdLst>
    <p:sldId id="326" r:id="rId2"/>
    <p:sldId id="488" r:id="rId3"/>
    <p:sldId id="257" r:id="rId4"/>
    <p:sldId id="270" r:id="rId5"/>
    <p:sldId id="269" r:id="rId6"/>
    <p:sldId id="271" r:id="rId7"/>
    <p:sldId id="463" r:id="rId8"/>
    <p:sldId id="411" r:id="rId9"/>
    <p:sldId id="413" r:id="rId10"/>
    <p:sldId id="378" r:id="rId11"/>
    <p:sldId id="304" r:id="rId12"/>
    <p:sldId id="396" r:id="rId13"/>
    <p:sldId id="272" r:id="rId14"/>
    <p:sldId id="279" r:id="rId15"/>
    <p:sldId id="454" r:id="rId16"/>
    <p:sldId id="475" r:id="rId17"/>
    <p:sldId id="490" r:id="rId18"/>
    <p:sldId id="480" r:id="rId19"/>
    <p:sldId id="455" r:id="rId20"/>
    <p:sldId id="296" r:id="rId21"/>
    <p:sldId id="484" r:id="rId22"/>
    <p:sldId id="489" r:id="rId23"/>
    <p:sldId id="478" r:id="rId24"/>
    <p:sldId id="471" r:id="rId25"/>
    <p:sldId id="481" r:id="rId26"/>
    <p:sldId id="491" r:id="rId27"/>
    <p:sldId id="460" r:id="rId28"/>
    <p:sldId id="464" r:id="rId29"/>
    <p:sldId id="456" r:id="rId30"/>
    <p:sldId id="466" r:id="rId31"/>
    <p:sldId id="461" r:id="rId32"/>
    <p:sldId id="462" r:id="rId33"/>
    <p:sldId id="459" r:id="rId34"/>
    <p:sldId id="300" r:id="rId35"/>
    <p:sldId id="474" r:id="rId36"/>
    <p:sldId id="485" r:id="rId37"/>
    <p:sldId id="486" r:id="rId38"/>
    <p:sldId id="487" r:id="rId39"/>
    <p:sldId id="338" r:id="rId40"/>
    <p:sldId id="432" r:id="rId41"/>
    <p:sldId id="483" r:id="rId42"/>
    <p:sldId id="428" r:id="rId43"/>
    <p:sldId id="369" r:id="rId44"/>
    <p:sldId id="429" r:id="rId45"/>
    <p:sldId id="476" r:id="rId46"/>
    <p:sldId id="288" r:id="rId47"/>
    <p:sldId id="305" r:id="rId48"/>
    <p:sldId id="379" r:id="rId49"/>
    <p:sldId id="453" r:id="rId50"/>
    <p:sldId id="265" r:id="rId51"/>
  </p:sldIdLst>
  <p:sldSz cx="9144000" cy="6858000" type="screen4x3"/>
  <p:notesSz cx="7315200" cy="9601200"/>
  <p:embeddedFontLst>
    <p:embeddedFont>
      <p:font typeface="Cambria Math" panose="02040503050406030204" pitchFamily="18" charset="0"/>
      <p:regular r:id="rId54"/>
    </p:embeddedFont>
    <p:embeddedFont>
      <p:font typeface="Century Gothic" panose="020B0502020202020204" pitchFamily="34" charset="0"/>
      <p:regular r:id="rId55"/>
      <p:bold r:id="rId56"/>
      <p:italic r:id="rId57"/>
      <p:boldItalic r:id="rId58"/>
    </p:embeddedFont>
    <p:embeddedFont>
      <p:font typeface="Candara" panose="020E0502030303020204" pitchFamily="34" charset="0"/>
      <p:regular r:id="rId59"/>
      <p:bold r:id="rId60"/>
      <p:italic r:id="rId61"/>
      <p:boldItalic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88112" autoAdjust="0"/>
  </p:normalViewPr>
  <p:slideViewPr>
    <p:cSldViewPr snapToGrid="0">
      <p:cViewPr varScale="1">
        <p:scale>
          <a:sx n="76" d="100"/>
          <a:sy n="76" d="100"/>
        </p:scale>
        <p:origin x="1061" y="43"/>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8/5/2018</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H/S&lt;5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a:t>
            </a:r>
            <a:r>
              <a:rPr lang="en-US" sz="1300"/>
              <a:t>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5DB3A-CF17-4D5C-8858-8558FD6346E7}"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hydraulic </a:t>
            </a:r>
            <a:r>
              <a:rPr lang="en-US" dirty="0" err="1"/>
              <a:t>flocculator</a:t>
            </a:r>
            <a:r>
              <a:rPr lang="en-US" dirty="0"/>
              <a:t> look like?</a:t>
            </a:r>
          </a:p>
          <a:p>
            <a:r>
              <a:rPr lang="en-US" dirty="0"/>
              <a:t>What do you need to</a:t>
            </a:r>
            <a:r>
              <a:rPr lang="en-US" baseline="0" dirty="0"/>
              <a:t> know in order to design a </a:t>
            </a:r>
            <a:r>
              <a:rPr lang="en-US" baseline="0" dirty="0" err="1"/>
              <a:t>flocculator</a:t>
            </a:r>
            <a:r>
              <a:rPr lang="en-US" baseline="0" dirty="0"/>
              <a:t>?</a:t>
            </a:r>
            <a:endParaRPr lang="en-US" dirty="0"/>
          </a:p>
          <a:p>
            <a:r>
              <a:rPr lang="en-US" dirty="0"/>
              <a:t>How</a:t>
            </a:r>
            <a:r>
              <a:rPr lang="en-US" baseline="0" dirty="0"/>
              <a:t> might we decide what the spacing should be between baffles?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229649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24</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is lower for low flow rates the distance between expansions is lower.</a:t>
            </a:r>
          </a:p>
          <a:p>
            <a:r>
              <a:rPr lang="en-US" dirty="0"/>
              <a:t>Velocity</a:t>
            </a:r>
            <a:r>
              <a:rPr lang="en-US" baseline="0" dirty="0"/>
              <a:t> increases in steps because there is an integer number of expansions per depth of flocculator.</a:t>
            </a:r>
          </a:p>
          <a:p>
            <a:r>
              <a:rPr lang="en-US" baseline="0" dirty="0"/>
              <a:t>Above 70 L/s there are no additional obstacles and the flocculator channel is just getting wider.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32</a:t>
            </a:fld>
            <a:endParaRPr lang="en-US"/>
          </a:p>
        </p:txBody>
      </p:sp>
    </p:spTree>
    <p:extLst>
      <p:ext uri="{BB962C8B-B14F-4D97-AF65-F5344CB8AC3E}">
        <p14:creationId xmlns:p14="http://schemas.microsoft.com/office/powerpoint/2010/main" val="45666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34</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38</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4F7E17-AA44-4934-84DD-DF1606C7A307}" type="slidenum">
              <a:rPr lang="en-US"/>
              <a:pPr/>
              <a:t>46</a:t>
            </a:fld>
            <a:endParaRPr lang="en-US"/>
          </a:p>
        </p:txBody>
      </p:sp>
      <p:sp>
        <p:nvSpPr>
          <p:cNvPr id="10854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638" tIns="47819" rIns="95638" bIns="47819" anchor="b"/>
          <a:lstStyle/>
          <a:p>
            <a:pPr algn="r" eaLnBrk="1" hangingPunct="1"/>
            <a:fld id="{6685AE01-EA25-4EE7-8AC3-DAA4E12D7E16}" type="slidenum">
              <a:rPr lang="en-US" sz="1300">
                <a:latin typeface="Arial" charset="0"/>
              </a:rPr>
              <a:pPr algn="r" eaLnBrk="1" hangingPunct="1"/>
              <a:t>46</a:t>
            </a:fld>
            <a:endParaRPr lang="en-US" sz="1300">
              <a:latin typeface="Arial" charset="0"/>
            </a:endParaRPr>
          </a:p>
        </p:txBody>
      </p:sp>
      <p:sp>
        <p:nvSpPr>
          <p:cNvPr id="108547" name="Rectangle 2"/>
          <p:cNvSpPr>
            <a:spLocks noGrp="1" noRot="1" noChangeAspect="1" noChangeArrowheads="1" noTextEdit="1"/>
          </p:cNvSpPr>
          <p:nvPr>
            <p:ph type="sldImg"/>
          </p:nvPr>
        </p:nvSpPr>
        <p:spPr>
          <a:xfrm>
            <a:off x="1260475" y="720725"/>
            <a:ext cx="4797425" cy="3598863"/>
          </a:xfrm>
          <a:ln/>
        </p:spPr>
      </p:sp>
      <p:sp>
        <p:nvSpPr>
          <p:cNvPr id="108548" name="Rectangle 3"/>
          <p:cNvSpPr>
            <a:spLocks noGrp="1" noChangeArrowheads="1"/>
          </p:cNvSpPr>
          <p:nvPr>
            <p:ph type="body" idx="1"/>
          </p:nvPr>
        </p:nvSpPr>
        <p:spPr/>
        <p:txBody>
          <a:bodyPr lIns="95638" tIns="47819" rIns="95638" bIns="47819"/>
          <a:lstStyle/>
          <a:p>
            <a:r>
              <a:rPr lang="es-HN" dirty="0" err="1"/>
              <a:t>The</a:t>
            </a:r>
            <a:r>
              <a:rPr lang="es-HN" dirty="0"/>
              <a:t> </a:t>
            </a:r>
            <a:r>
              <a:rPr lang="es-HN" dirty="0" err="1"/>
              <a:t>number</a:t>
            </a:r>
            <a:r>
              <a:rPr lang="es-HN" dirty="0"/>
              <a:t> of </a:t>
            </a:r>
            <a:r>
              <a:rPr lang="es-HN" dirty="0" err="1"/>
              <a:t>bonds</a:t>
            </a:r>
            <a:r>
              <a:rPr lang="es-HN" dirty="0"/>
              <a:t> per </a:t>
            </a:r>
            <a:r>
              <a:rPr lang="es-HN" dirty="0" err="1"/>
              <a:t>unit</a:t>
            </a:r>
            <a:r>
              <a:rPr lang="es-HN" dirty="0"/>
              <a:t> </a:t>
            </a:r>
            <a:r>
              <a:rPr lang="es-HN" dirty="0" err="1"/>
              <a:t>area</a:t>
            </a:r>
            <a:r>
              <a:rPr lang="es-HN" dirty="0"/>
              <a:t> in</a:t>
            </a:r>
            <a:r>
              <a:rPr lang="es-HN" baseline="0" dirty="0"/>
              <a:t> </a:t>
            </a:r>
            <a:r>
              <a:rPr lang="es-HN" baseline="0" dirty="0" err="1"/>
              <a:t>the</a:t>
            </a:r>
            <a:r>
              <a:rPr lang="es-HN" baseline="0" dirty="0"/>
              <a:t> central </a:t>
            </a:r>
            <a:r>
              <a:rPr lang="es-HN" baseline="0" dirty="0" err="1"/>
              <a:t>plane</a:t>
            </a:r>
            <a:r>
              <a:rPr lang="es-HN" baseline="0" dirty="0"/>
              <a:t> of </a:t>
            </a:r>
            <a:r>
              <a:rPr lang="es-HN" baseline="0" dirty="0" err="1"/>
              <a:t>the</a:t>
            </a:r>
            <a:r>
              <a:rPr lang="es-HN" baseline="0" dirty="0"/>
              <a:t> floc </a:t>
            </a:r>
            <a:r>
              <a:rPr lang="es-HN" baseline="0" dirty="0" err="1"/>
              <a:t>decreases</a:t>
            </a:r>
            <a:r>
              <a:rPr lang="es-HN" baseline="0" dirty="0"/>
              <a:t> as </a:t>
            </a:r>
            <a:r>
              <a:rPr lang="es-HN" baseline="0" dirty="0" err="1"/>
              <a:t>the</a:t>
            </a:r>
            <a:r>
              <a:rPr lang="es-HN" baseline="0" dirty="0"/>
              <a:t> floc </a:t>
            </a:r>
            <a:r>
              <a:rPr lang="es-HN" baseline="0" dirty="0" err="1"/>
              <a:t>grows</a:t>
            </a:r>
            <a:r>
              <a:rPr lang="es-HN" baseline="0" dirty="0"/>
              <a:t> </a:t>
            </a:r>
            <a:r>
              <a:rPr lang="es-HN" baseline="0" dirty="0" err="1"/>
              <a:t>larger</a:t>
            </a:r>
            <a:r>
              <a:rPr lang="es-HN" baseline="0" dirty="0"/>
              <a:t>.</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0.225. </a:t>
            </a:r>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F6793-35F4-419A-B21A-699D7105B25E}" type="slidenum">
              <a:rPr lang="en-US"/>
              <a:pPr/>
              <a:t>4</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s-HN"/>
              <a:t>planta de 50 Lps con 2 cámaras de sedimentación</a:t>
            </a:r>
          </a:p>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BA8DE-4FC4-4792-9820-89A7D6C50076}" type="slidenum">
              <a:rPr lang="en-US"/>
              <a:pPr/>
              <a:t>5</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s-HN" dirty="0"/>
              <a:t>planta de 50 </a:t>
            </a:r>
            <a:r>
              <a:rPr lang="es-HN" dirty="0" err="1"/>
              <a:t>Lps</a:t>
            </a:r>
            <a:r>
              <a:rPr lang="es-HN" dirty="0"/>
              <a:t> con 2 cámaras de sedimentación</a:t>
            </a:r>
          </a:p>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6</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10statesstandards.com/waterrev20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9.png"/><Relationship Id="rId5" Type="http://schemas.openxmlformats.org/officeDocument/2006/relationships/tags" Target="../tags/tag16.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tags" Target="../tags/tag15.xml"/><Relationship Id="rId9" Type="http://schemas.openxmlformats.org/officeDocument/2006/relationships/image" Target="../media/image220.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1.xml"/><Relationship Id="rId7" Type="http://schemas.openxmlformats.org/officeDocument/2006/relationships/image" Target="../media/image3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5.xml"/><Relationship Id="rId11" Type="http://schemas.openxmlformats.org/officeDocument/2006/relationships/image" Target="../media/image37.png"/><Relationship Id="rId5" Type="http://schemas.openxmlformats.org/officeDocument/2006/relationships/tags" Target="../tags/tag23.xml"/><Relationship Id="rId10" Type="http://schemas.openxmlformats.org/officeDocument/2006/relationships/image" Target="../media/image36.png"/><Relationship Id="rId4" Type="http://schemas.openxmlformats.org/officeDocument/2006/relationships/tags" Target="../tags/tag22.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8.png"/><Relationship Id="rId5" Type="http://schemas.openxmlformats.org/officeDocument/2006/relationships/tags" Target="../tags/tag28.xml"/><Relationship Id="rId1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tags" Target="../tags/tag27.xml"/><Relationship Id="rId9" Type="http://schemas.openxmlformats.org/officeDocument/2006/relationships/image" Target="../media/image290.pn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tags" Target="../tags/tag38.xml"/><Relationship Id="rId18" Type="http://schemas.openxmlformats.org/officeDocument/2006/relationships/image" Target="../media/image43.png"/><Relationship Id="rId3" Type="http://schemas.openxmlformats.org/officeDocument/2006/relationships/tags" Target="../tags/tag33.xml"/><Relationship Id="rId21" Type="http://schemas.openxmlformats.org/officeDocument/2006/relationships/image" Target="../media/image37.png"/><Relationship Id="rId7" Type="http://schemas.openxmlformats.org/officeDocument/2006/relationships/tags" Target="../tags/tag37.xml"/><Relationship Id="rId12" Type="http://schemas.openxmlformats.org/officeDocument/2006/relationships/image" Target="../media/image10.png"/><Relationship Id="rId17" Type="http://schemas.openxmlformats.org/officeDocument/2006/relationships/image" Target="../media/image32.png"/><Relationship Id="rId2" Type="http://schemas.openxmlformats.org/officeDocument/2006/relationships/tags" Target="../tags/tag32.xml"/><Relationship Id="rId16" Type="http://schemas.openxmlformats.org/officeDocument/2006/relationships/image" Target="../media/image57.png"/><Relationship Id="rId20" Type="http://schemas.openxmlformats.org/officeDocument/2006/relationships/image" Target="../media/image5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tags" Target="../tags/tag35.xml"/><Relationship Id="rId23" Type="http://schemas.openxmlformats.org/officeDocument/2006/relationships/image" Target="../media/image53.png"/><Relationship Id="rId10" Type="http://schemas.openxmlformats.org/officeDocument/2006/relationships/notesSlide" Target="../notesSlides/notesSlide18.xml"/><Relationship Id="rId19" Type="http://schemas.openxmlformats.org/officeDocument/2006/relationships/image" Target="../media/image50.png"/><Relationship Id="rId4" Type="http://schemas.openxmlformats.org/officeDocument/2006/relationships/tags" Target="../tags/tag34.xml"/><Relationship Id="rId9" Type="http://schemas.openxmlformats.org/officeDocument/2006/relationships/slideLayout" Target="../slideLayouts/slideLayout5.xml"/><Relationship Id="rId22" Type="http://schemas.openxmlformats.org/officeDocument/2006/relationships/image" Target="../media/image52.png"/></Relationships>
</file>

<file path=ppt/slides/_rels/slide25.xml.rels><?xml version="1.0" encoding="UTF-8" standalone="yes"?>
<Relationships xmlns="http://schemas.openxmlformats.org/package/2006/relationships"><Relationship Id="rId13" Type="http://schemas.openxmlformats.org/officeDocument/2006/relationships/image" Target="../media/image58.png"/><Relationship Id="rId3" Type="http://schemas.openxmlformats.org/officeDocument/2006/relationships/tags" Target="../tags/tag41.xml"/><Relationship Id="rId7" Type="http://schemas.openxmlformats.org/officeDocument/2006/relationships/notesSlide" Target="../notesSlides/notesSlide19.xml"/><Relationship Id="rId12" Type="http://schemas.openxmlformats.org/officeDocument/2006/relationships/image" Target="../media/image5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5.xml"/><Relationship Id="rId11" Type="http://schemas.openxmlformats.org/officeDocument/2006/relationships/image" Target="../media/image52.png"/><Relationship Id="rId5" Type="http://schemas.openxmlformats.org/officeDocument/2006/relationships/tags" Target="../tags/tag43.xml"/><Relationship Id="rId15" Type="http://schemas.openxmlformats.org/officeDocument/2006/relationships/image" Target="../media/image60.png"/><Relationship Id="rId10" Type="http://schemas.openxmlformats.org/officeDocument/2006/relationships/image" Target="../media/image85.png"/><Relationship Id="rId4" Type="http://schemas.openxmlformats.org/officeDocument/2006/relationships/tags" Target="../tags/tag42.xml"/><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png"/><Relationship Id="rId3" Type="http://schemas.openxmlformats.org/officeDocument/2006/relationships/tags" Target="../tags/tag46.xml"/><Relationship Id="rId7" Type="http://schemas.openxmlformats.org/officeDocument/2006/relationships/image" Target="../media/image110.png"/><Relationship Id="rId12" Type="http://schemas.openxmlformats.org/officeDocument/2006/relationships/image" Target="../media/image6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5.xml"/><Relationship Id="rId11" Type="http://schemas.openxmlformats.org/officeDocument/2006/relationships/image" Target="../media/image66.png"/><Relationship Id="rId5" Type="http://schemas.openxmlformats.org/officeDocument/2006/relationships/tags" Target="../tags/tag48.xml"/><Relationship Id="rId10" Type="http://schemas.openxmlformats.org/officeDocument/2006/relationships/image" Target="../media/image65.png"/><Relationship Id="rId4" Type="http://schemas.openxmlformats.org/officeDocument/2006/relationships/tags" Target="../tags/tag47.xml"/><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6.png"/><Relationship Id="rId3" Type="http://schemas.openxmlformats.org/officeDocument/2006/relationships/tags" Target="../tags/tag51.xml"/><Relationship Id="rId7" Type="http://schemas.openxmlformats.org/officeDocument/2006/relationships/slideLayout" Target="../slideLayouts/slideLayout2.xml"/><Relationship Id="rId12" Type="http://schemas.openxmlformats.org/officeDocument/2006/relationships/image" Target="../media/image5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41.png"/><Relationship Id="rId5" Type="http://schemas.openxmlformats.org/officeDocument/2006/relationships/tags" Target="../tags/tag53.xml"/><Relationship Id="rId15" Type="http://schemas.openxmlformats.org/officeDocument/2006/relationships/image" Target="../media/image67.png"/><Relationship Id="rId10" Type="http://schemas.openxmlformats.org/officeDocument/2006/relationships/image" Target="../media/image39.png"/><Relationship Id="rId4" Type="http://schemas.openxmlformats.org/officeDocument/2006/relationships/tags" Target="../tags/tag52.xml"/><Relationship Id="rId9" Type="http://schemas.openxmlformats.org/officeDocument/2006/relationships/image" Target="../media/image660.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73.png"/><Relationship Id="rId3" Type="http://schemas.openxmlformats.org/officeDocument/2006/relationships/tags" Target="../tags/tag57.xml"/><Relationship Id="rId7" Type="http://schemas.openxmlformats.org/officeDocument/2006/relationships/slideLayout" Target="../slideLayouts/slideLayout5.xml"/><Relationship Id="rId12" Type="http://schemas.openxmlformats.org/officeDocument/2006/relationships/image" Target="../media/image72.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71.png"/><Relationship Id="rId5" Type="http://schemas.openxmlformats.org/officeDocument/2006/relationships/tags" Target="../tags/tag59.xml"/><Relationship Id="rId10" Type="http://schemas.openxmlformats.org/officeDocument/2006/relationships/image" Target="../media/image70.png"/><Relationship Id="rId4" Type="http://schemas.openxmlformats.org/officeDocument/2006/relationships/tags" Target="../tags/tag58.xml"/><Relationship Id="rId9" Type="http://schemas.openxmlformats.org/officeDocument/2006/relationships/image" Target="../media/image69.png"/><Relationship Id="rId1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80.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89.png"/><Relationship Id="rId18" Type="http://schemas.openxmlformats.org/officeDocument/2006/relationships/image" Target="../media/image95.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88.emf"/><Relationship Id="rId17" Type="http://schemas.openxmlformats.org/officeDocument/2006/relationships/image" Target="../media/image94.png"/><Relationship Id="rId2" Type="http://schemas.openxmlformats.org/officeDocument/2006/relationships/tags" Target="../tags/tag63.xml"/><Relationship Id="rId16" Type="http://schemas.openxmlformats.org/officeDocument/2006/relationships/image" Target="../media/image91.png"/><Relationship Id="rId20" Type="http://schemas.openxmlformats.org/officeDocument/2006/relationships/image" Target="../media/image55.png"/><Relationship Id="rId1" Type="http://schemas.openxmlformats.org/officeDocument/2006/relationships/vmlDrawing" Target="../drawings/vmlDrawing2.vml"/><Relationship Id="rId6" Type="http://schemas.openxmlformats.org/officeDocument/2006/relationships/tags" Target="../tags/tag67.xml"/><Relationship Id="rId11" Type="http://schemas.openxmlformats.org/officeDocument/2006/relationships/oleObject" Target="../embeddings/oleObject2.bin"/><Relationship Id="rId5" Type="http://schemas.openxmlformats.org/officeDocument/2006/relationships/tags" Target="../tags/tag66.xml"/><Relationship Id="rId15" Type="http://schemas.openxmlformats.org/officeDocument/2006/relationships/image" Target="../media/image90.png"/><Relationship Id="rId10" Type="http://schemas.openxmlformats.org/officeDocument/2006/relationships/notesSlide" Target="../notesSlides/notesSlide26.xml"/><Relationship Id="rId19" Type="http://schemas.openxmlformats.org/officeDocument/2006/relationships/image" Target="../media/image97.png"/><Relationship Id="rId4" Type="http://schemas.openxmlformats.org/officeDocument/2006/relationships/tags" Target="../tags/tag65.xml"/><Relationship Id="rId9" Type="http://schemas.openxmlformats.org/officeDocument/2006/relationships/slideLayout" Target="../slideLayouts/slideLayout5.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38.png"/><Relationship Id="rId18" Type="http://schemas.openxmlformats.org/officeDocument/2006/relationships/image" Target="../media/image100.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29.png"/><Relationship Id="rId17" Type="http://schemas.openxmlformats.org/officeDocument/2006/relationships/image" Target="../media/image105.png"/><Relationship Id="rId2" Type="http://schemas.openxmlformats.org/officeDocument/2006/relationships/tags" Target="../tags/tag73.xml"/><Relationship Id="rId16" Type="http://schemas.openxmlformats.org/officeDocument/2006/relationships/image" Target="../media/image104.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91.png"/><Relationship Id="rId5" Type="http://schemas.openxmlformats.org/officeDocument/2006/relationships/tags" Target="../tags/tag76.xml"/><Relationship Id="rId15" Type="http://schemas.openxmlformats.org/officeDocument/2006/relationships/image" Target="../media/image103.png"/><Relationship Id="rId10" Type="http://schemas.openxmlformats.org/officeDocument/2006/relationships/image" Target="../media/image101.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89.png"/><Relationship Id="rId18" Type="http://schemas.openxmlformats.org/officeDocument/2006/relationships/image" Target="../media/image108.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8.emf"/><Relationship Id="rId17" Type="http://schemas.openxmlformats.org/officeDocument/2006/relationships/image" Target="../media/image107.png"/><Relationship Id="rId2" Type="http://schemas.openxmlformats.org/officeDocument/2006/relationships/tags" Target="../tags/tag80.xml"/><Relationship Id="rId16" Type="http://schemas.openxmlformats.org/officeDocument/2006/relationships/image" Target="../media/image106.png"/><Relationship Id="rId20" Type="http://schemas.openxmlformats.org/officeDocument/2006/relationships/image" Target="../media/image55.png"/><Relationship Id="rId1" Type="http://schemas.openxmlformats.org/officeDocument/2006/relationships/vmlDrawing" Target="../drawings/vmlDrawing3.vml"/><Relationship Id="rId6" Type="http://schemas.openxmlformats.org/officeDocument/2006/relationships/tags" Target="../tags/tag84.xml"/><Relationship Id="rId11" Type="http://schemas.openxmlformats.org/officeDocument/2006/relationships/oleObject" Target="../embeddings/oleObject3.bin"/><Relationship Id="rId5" Type="http://schemas.openxmlformats.org/officeDocument/2006/relationships/tags" Target="../tags/tag83.xml"/><Relationship Id="rId15" Type="http://schemas.openxmlformats.org/officeDocument/2006/relationships/image" Target="../media/image90.png"/><Relationship Id="rId10" Type="http://schemas.openxmlformats.org/officeDocument/2006/relationships/notesSlide" Target="../notesSlides/notesSlide27.xml"/><Relationship Id="rId19" Type="http://schemas.openxmlformats.org/officeDocument/2006/relationships/image" Target="../media/image97.png"/><Relationship Id="rId4" Type="http://schemas.openxmlformats.org/officeDocument/2006/relationships/tags" Target="../tags/tag82.xml"/><Relationship Id="rId9" Type="http://schemas.openxmlformats.org/officeDocument/2006/relationships/slideLayout" Target="../slideLayouts/slideLayout5.xml"/><Relationship Id="rId1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12.png"/><Relationship Id="rId5" Type="http://schemas.openxmlformats.org/officeDocument/2006/relationships/image" Target="../media/image117.png"/><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17.jpe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26" Type="http://schemas.openxmlformats.org/officeDocument/2006/relationships/image" Target="../media/image125.png"/><Relationship Id="rId3" Type="http://schemas.openxmlformats.org/officeDocument/2006/relationships/tags" Target="../tags/tag93.xml"/><Relationship Id="rId34" Type="http://schemas.openxmlformats.org/officeDocument/2006/relationships/image" Target="../media/image132.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21.png"/><Relationship Id="rId25" Type="http://schemas.openxmlformats.org/officeDocument/2006/relationships/image" Target="../media/image124.png"/><Relationship Id="rId33" Type="http://schemas.openxmlformats.org/officeDocument/2006/relationships/image" Target="../media/image23.png"/><Relationship Id="rId2" Type="http://schemas.openxmlformats.org/officeDocument/2006/relationships/tags" Target="../tags/tag92.xml"/><Relationship Id="rId16" Type="http://schemas.openxmlformats.org/officeDocument/2006/relationships/notesSlide" Target="../notesSlides/notesSlide33.xml"/><Relationship Id="rId29" Type="http://schemas.openxmlformats.org/officeDocument/2006/relationships/image" Target="../media/image128.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3.png"/><Relationship Id="rId32" Type="http://schemas.openxmlformats.org/officeDocument/2006/relationships/image" Target="../media/image131.png"/><Relationship Id="rId5" Type="http://schemas.openxmlformats.org/officeDocument/2006/relationships/tags" Target="../tags/tag95.xml"/><Relationship Id="rId15" Type="http://schemas.openxmlformats.org/officeDocument/2006/relationships/slideLayout" Target="../slideLayouts/slideLayout5.xml"/><Relationship Id="rId23" Type="http://schemas.openxmlformats.org/officeDocument/2006/relationships/image" Target="../media/image320.png"/><Relationship Id="rId28" Type="http://schemas.openxmlformats.org/officeDocument/2006/relationships/image" Target="../media/image127.png"/><Relationship Id="rId36" Type="http://schemas.openxmlformats.org/officeDocument/2006/relationships/image" Target="../media/image134.png"/><Relationship Id="rId10" Type="http://schemas.openxmlformats.org/officeDocument/2006/relationships/tags" Target="../tags/tag100.xml"/><Relationship Id="rId31" Type="http://schemas.openxmlformats.org/officeDocument/2006/relationships/image" Target="../media/image130.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7" Type="http://schemas.openxmlformats.org/officeDocument/2006/relationships/image" Target="../media/image126.png"/><Relationship Id="rId30" Type="http://schemas.openxmlformats.org/officeDocument/2006/relationships/image" Target="../media/image129.png"/><Relationship Id="rId35"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7.pn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36.png"/><Relationship Id="rId2" Type="http://schemas.openxmlformats.org/officeDocument/2006/relationships/tags" Target="../tags/tag106.xml"/><Relationship Id="rId16" Type="http://schemas.openxmlformats.org/officeDocument/2006/relationships/image" Target="../media/image22.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5.png"/><Relationship Id="rId5" Type="http://schemas.openxmlformats.org/officeDocument/2006/relationships/tags" Target="../tags/tag109.xml"/><Relationship Id="rId15" Type="http://schemas.openxmlformats.org/officeDocument/2006/relationships/image" Target="../media/image139.png"/><Relationship Id="rId10" Type="http://schemas.openxmlformats.org/officeDocument/2006/relationships/image" Target="../media/image1410.png"/><Relationship Id="rId4" Type="http://schemas.openxmlformats.org/officeDocument/2006/relationships/tags" Target="../tags/tag108.xml"/><Relationship Id="rId9" Type="http://schemas.openxmlformats.org/officeDocument/2006/relationships/notesSlide" Target="../notesSlides/notesSlide34.xml"/><Relationship Id="rId14" Type="http://schemas.openxmlformats.org/officeDocument/2006/relationships/image" Target="../media/image13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image" Target="../media/image143.png"/><Relationship Id="rId3" Type="http://schemas.openxmlformats.org/officeDocument/2006/relationships/tags" Target="../tags/tag114.xml"/><Relationship Id="rId7" Type="http://schemas.openxmlformats.org/officeDocument/2006/relationships/notesSlide" Target="../notesSlides/notesSlide35.xml"/><Relationship Id="rId12" Type="http://schemas.openxmlformats.org/officeDocument/2006/relationships/image" Target="../media/image142.png"/><Relationship Id="rId2" Type="http://schemas.openxmlformats.org/officeDocument/2006/relationships/tags" Target="../tags/tag113.xml"/><Relationship Id="rId16" Type="http://schemas.openxmlformats.org/officeDocument/2006/relationships/image" Target="../media/image22.png"/><Relationship Id="rId1" Type="http://schemas.openxmlformats.org/officeDocument/2006/relationships/tags" Target="../tags/tag112.xml"/><Relationship Id="rId6" Type="http://schemas.openxmlformats.org/officeDocument/2006/relationships/slideLayout" Target="../slideLayouts/slideLayout5.xml"/><Relationship Id="rId11" Type="http://schemas.openxmlformats.org/officeDocument/2006/relationships/image" Target="../media/image141.png"/><Relationship Id="rId5" Type="http://schemas.openxmlformats.org/officeDocument/2006/relationships/tags" Target="../tags/tag116.xml"/><Relationship Id="rId15" Type="http://schemas.openxmlformats.org/officeDocument/2006/relationships/image" Target="../media/image112.png"/><Relationship Id="rId10" Type="http://schemas.openxmlformats.org/officeDocument/2006/relationships/image" Target="../media/image1480.png"/><Relationship Id="rId4" Type="http://schemas.openxmlformats.org/officeDocument/2006/relationships/tags" Target="../tags/tag115.xml"/><Relationship Id="rId9" Type="http://schemas.openxmlformats.org/officeDocument/2006/relationships/image" Target="../media/image21.png"/><Relationship Id="rId1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17" name="Picture 16">
            <a:extLst>
              <a:ext uri="{FF2B5EF4-FFF2-40B4-BE49-F238E27FC236}">
                <a16:creationId xmlns:a16="http://schemas.microsoft.com/office/drawing/2014/main" id="{D1E29914-F73F-470F-ACB8-863B98EB8151}"/>
              </a:ext>
            </a:extLst>
          </p:cNvPr>
          <p:cNvPicPr>
            <a:picLocks noChangeAspect="1"/>
          </p:cNvPicPr>
          <p:nvPr>
            <p:custDataLst>
              <p:tags r:id="rId2"/>
            </p:custDataLst>
          </p:nvPr>
        </p:nvPicPr>
        <p:blipFill>
          <a:blip r:embed="rId9"/>
          <a:stretch>
            <a:fillRect/>
          </a:stretch>
        </p:blipFill>
        <p:spPr>
          <a:xfrm>
            <a:off x="584494" y="3533462"/>
            <a:ext cx="2530742" cy="797256"/>
          </a:xfrm>
          <a:prstGeom prst="rect">
            <a:avLst/>
          </a:prstGeom>
        </p:spPr>
      </p:pic>
      <p:pic>
        <p:nvPicPr>
          <p:cNvPr id="20" name="Picture 19">
            <a:extLst>
              <a:ext uri="{FF2B5EF4-FFF2-40B4-BE49-F238E27FC236}">
                <a16:creationId xmlns:a16="http://schemas.microsoft.com/office/drawing/2014/main" id="{B7553415-6019-41DA-9EA5-39CD756FACED}"/>
              </a:ext>
            </a:extLst>
          </p:cNvPr>
          <p:cNvPicPr>
            <a:picLocks noChangeAspect="1"/>
          </p:cNvPicPr>
          <p:nvPr>
            <p:custDataLst>
              <p:tags r:id="rId3"/>
            </p:custDataLst>
          </p:nvPr>
        </p:nvPicPr>
        <p:blipFill>
          <a:blip r:embed="rId10"/>
          <a:stretch>
            <a:fillRect/>
          </a:stretch>
        </p:blipFill>
        <p:spPr>
          <a:xfrm>
            <a:off x="467223" y="4466567"/>
            <a:ext cx="4322741"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3"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4" cstate="screen"/>
          <a:srcRect/>
          <a:stretch>
            <a:fillRect/>
          </a:stretch>
        </p:blipFill>
        <p:spPr bwMode="auto">
          <a:xfrm>
            <a:off x="6234544" y="0"/>
            <a:ext cx="1506385" cy="6096000"/>
          </a:xfrm>
          <a:prstGeom prst="rect">
            <a:avLst/>
          </a:prstGeom>
          <a:noFill/>
          <a:ln w="1">
            <a:noFill/>
            <a:miter lim="800000"/>
            <a:headEnd/>
            <a:tailEnd/>
          </a:ln>
        </p:spPr>
      </p:pic>
      <mc:AlternateContent xmlns:mc="http://schemas.openxmlformats.org/markup-compatibility/2006" xmlns:a14="http://schemas.microsoft.com/office/drawing/2010/main">
        <mc:Choice Requires="a14">
          <p:sp>
            <p:nvSpPr>
              <p:cNvPr id="6" name="Rectangle 5"/>
              <p:cNvSpPr/>
              <p:nvPr/>
            </p:nvSpPr>
            <p:spPr>
              <a:xfrm>
                <a:off x="6316254" y="6076845"/>
                <a:ext cx="1548052"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4</a:t>
                </a:r>
              </a:p>
            </p:txBody>
          </p:sp>
        </mc:Choice>
        <mc:Fallback xmlns="">
          <p:sp>
            <p:nvSpPr>
              <p:cNvPr id="6" name="Rectangle 5"/>
              <p:cNvSpPr>
                <a:spLocks noRot="1" noChangeAspect="1" noMove="1" noResize="1" noEditPoints="1" noAdjustHandles="1" noChangeArrowheads="1" noChangeShapeType="1" noTextEdit="1"/>
              </p:cNvSpPr>
              <p:nvPr/>
            </p:nvSpPr>
            <p:spPr>
              <a:xfrm>
                <a:off x="6316254" y="6076845"/>
                <a:ext cx="1548052" cy="523220"/>
              </a:xfrm>
              <a:prstGeom prst="rect">
                <a:avLst/>
              </a:prstGeom>
              <a:blipFill rotWithShape="1">
                <a:blip r:embed="rId5"/>
                <a:stretch>
                  <a:fillRect t="-11628" r="-7087"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425827" y="6384175"/>
                <a:ext cx="1727589" cy="523220"/>
              </a:xfrm>
              <a:prstGeom prst="rect">
                <a:avLst/>
              </a:prstGeom>
            </p:spPr>
            <p:txBody>
              <a:bodyPr wrap="none">
                <a:spAutoFit/>
              </a:bodyPr>
              <a:lstStyle/>
              <a:p>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10</a:t>
                </a:r>
              </a:p>
            </p:txBody>
          </p:sp>
        </mc:Choice>
        <mc:Fallback xmlns="">
          <p:sp>
            <p:nvSpPr>
              <p:cNvPr id="7" name="Rectangle 6"/>
              <p:cNvSpPr>
                <a:spLocks noRot="1" noChangeAspect="1" noMove="1" noResize="1" noEditPoints="1" noAdjustHandles="1" noChangeArrowheads="1" noChangeShapeType="1" noTextEdit="1"/>
              </p:cNvSpPr>
              <p:nvPr/>
            </p:nvSpPr>
            <p:spPr>
              <a:xfrm>
                <a:off x="7425827" y="6384175"/>
                <a:ext cx="1727589" cy="523220"/>
              </a:xfrm>
              <a:prstGeom prst="rect">
                <a:avLst/>
              </a:prstGeom>
              <a:blipFill rotWithShape="1">
                <a:blip r:embed="rId6"/>
                <a:stretch>
                  <a:fillRect t="-11628" r="-5986" b="-31395"/>
                </a:stretch>
              </a:blipFill>
            </p:spPr>
            <p:txBody>
              <a:bodyPr/>
              <a:lstStyle/>
              <a:p>
                <a:r>
                  <a:rPr lang="en-US">
                    <a:noFill/>
                  </a:rPr>
                  <a:t> </a:t>
                </a:r>
              </a:p>
            </p:txBody>
          </p:sp>
        </mc:Fallback>
      </mc:AlternateContent>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endCxn id="3" idx="2"/>
          </p:cNvCxnSpPr>
          <p:nvPr/>
        </p:nvCxnSpPr>
        <p:spPr bwMode="auto">
          <a:xfrm flipV="1">
            <a:off x="8279476" y="6016191"/>
            <a:ext cx="538942" cy="367984"/>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44933" t="3834" r="49348" b="16322"/>
          <a:stretch/>
        </p:blipFill>
        <p:spPr bwMode="auto">
          <a:xfrm>
            <a:off x="8328926" y="4255"/>
            <a:ext cx="782472" cy="7556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 transition at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of 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34835" cy="4525963"/>
              </a:xfrm>
            </p:spPr>
            <p:txBody>
              <a:bodyPr/>
              <a:lstStyle/>
              <a:p>
                <a:r>
                  <a:rPr lang="en-US" dirty="0"/>
                  <a:t>Jets expand in width at the rate of approximately 1 unit in width per 10 units forward</a:t>
                </a:r>
              </a:p>
              <a:p>
                <a:r>
                  <a:rPr lang="en-US" dirty="0"/>
                  <a:t>Expansion length is 10(0.6S)</a:t>
                </a:r>
              </a:p>
              <a:p>
                <a:r>
                  <a:rPr lang="en-US" dirty="0"/>
                  <a:t>Expansion requires a distance of approximately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transition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34835" cy="4525963"/>
              </a:xfrm>
              <a:blipFill rotWithShape="1">
                <a:blip r:embed="rId5"/>
                <a:stretch>
                  <a:fillRect l="-3674" t="-7547" r="-1917" b="-9838"/>
                </a:stretch>
              </a:blipFill>
            </p:spPr>
            <p:txBody>
              <a:bodyPr/>
              <a:lstStyle/>
              <a:p>
                <a:r>
                  <a:rPr lang="en-US">
                    <a:noFill/>
                  </a:rPr>
                  <a:t> </a:t>
                </a:r>
              </a:p>
            </p:txBody>
          </p:sp>
        </mc:Fallback>
      </mc:AlternateContent>
      <p:cxnSp>
        <p:nvCxnSpPr>
          <p:cNvPr id="6" name="Straight Connector 5"/>
          <p:cNvCxnSpPr/>
          <p:nvPr/>
        </p:nvCxnSpPr>
        <p:spPr bwMode="auto">
          <a:xfrm flipV="1">
            <a:off x="8352788" y="1158276"/>
            <a:ext cx="0" cy="4890524"/>
          </a:xfrm>
          <a:prstGeom prst="line">
            <a:avLst/>
          </a:prstGeom>
          <a:noFill/>
          <a:ln w="38100" cap="flat" cmpd="sng" algn="ctr">
            <a:solidFill>
              <a:schemeClr val="tx1"/>
            </a:solidFill>
            <a:prstDash val="solid"/>
            <a:round/>
            <a:headEnd type="none" w="lg" len="med"/>
            <a:tailEnd type="none" w="lg" len="med"/>
          </a:ln>
          <a:effectLst/>
        </p:spPr>
      </p:cxnSp>
      <p:sp>
        <p:nvSpPr>
          <p:cNvPr id="14" name="Freeform 13"/>
          <p:cNvSpPr/>
          <p:nvPr/>
        </p:nvSpPr>
        <p:spPr bwMode="auto">
          <a:xfrm>
            <a:off x="8318321" y="1042420"/>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TextBox 16"/>
          <p:cNvSpPr txBox="1"/>
          <p:nvPr/>
        </p:nvSpPr>
        <p:spPr>
          <a:xfrm rot="16200000">
            <a:off x="8209775" y="1336980"/>
            <a:ext cx="740908" cy="461665"/>
          </a:xfrm>
          <a:prstGeom prst="rect">
            <a:avLst/>
          </a:prstGeom>
          <a:noFill/>
        </p:spPr>
        <p:txBody>
          <a:bodyPr wrap="none" rtlCol="0">
            <a:spAutoFit/>
          </a:bodyPr>
          <a:lstStyle/>
          <a:p>
            <a:r>
              <a:rPr lang="en-US" sz="2400" dirty="0"/>
              <a:t>0.6S</a:t>
            </a:r>
          </a:p>
        </p:txBody>
      </p:sp>
      <p:sp>
        <p:nvSpPr>
          <p:cNvPr id="18" name="TextBox 17"/>
          <p:cNvSpPr txBox="1"/>
          <p:nvPr/>
        </p:nvSpPr>
        <p:spPr>
          <a:xfrm rot="16200000">
            <a:off x="8580541" y="12983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21117" y="1189574"/>
            <a:ext cx="0" cy="3889608"/>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2" y="2049383"/>
            <a:ext cx="15595" cy="408068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376824"/>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376824"/>
                <a:ext cx="680186" cy="523220"/>
              </a:xfrm>
              <a:prstGeom prst="rect">
                <a:avLst/>
              </a:prstGeom>
              <a:blipFill rotWithShape="1">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4000" dirty="0"/>
              <a:t>Prior to 2015 AguaClara used designs that were far from the optimum</a:t>
            </a:r>
          </a:p>
        </p:txBody>
      </p:sp>
      <mc:AlternateContent xmlns:mc="http://schemas.openxmlformats.org/markup-compatibility/2006" xmlns:a14="http://schemas.microsoft.com/office/drawing/2010/main">
        <mc:Choice Requires="a14">
          <p:sp>
            <p:nvSpPr>
              <p:cNvPr id="88067" name="Rectangle 3"/>
              <p:cNvSpPr>
                <a:spLocks noGrp="1" noChangeArrowheads="1"/>
              </p:cNvSpPr>
              <p:nvPr>
                <p:ph idx="1"/>
              </p:nvPr>
            </p:nvSpPr>
            <p:spPr/>
            <p:txBody>
              <a:bodyPr/>
              <a:lstStyle/>
              <a:p>
                <a:r>
                  <a:rPr lang="en-US" sz="2800" dirty="0"/>
                  <a:t>A compact plant layout was possible for small flows by using a vertical flow flocculator with a high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ratio</a:t>
                </a:r>
              </a:p>
              <a:p>
                <a:r>
                  <a:rPr lang="en-US" sz="2800" dirty="0"/>
                  <a:t>For small plants the width of the channel was determined by the need to construct the channel using humans (45 cm or more) </a:t>
                </a:r>
              </a:p>
              <a:p>
                <a:r>
                  <a:rPr lang="en-US" sz="2800" dirty="0"/>
                  <a:t>The space between baffles was very narrow and thus </a:t>
                </a:r>
                <a14:m>
                  <m:oMath xmlns:m="http://schemas.openxmlformats.org/officeDocument/2006/math">
                    <m:f>
                      <m:fPr>
                        <m:type m:val="lin"/>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a:rPr>
                              <m:t>𝐻</m:t>
                            </m:r>
                          </m:e>
                          <m:sub>
                            <m:r>
                              <a:rPr lang="en-US" sz="2800" i="1">
                                <a:latin typeface="Cambria Math"/>
                              </a:rPr>
                              <m:t>𝑒</m:t>
                            </m:r>
                          </m:sub>
                        </m:sSub>
                      </m:num>
                      <m:den>
                        <m:r>
                          <a:rPr lang="en-US" sz="2800" i="1">
                            <a:latin typeface="Cambria Math"/>
                          </a:rPr>
                          <m:t>𝑆</m:t>
                        </m:r>
                      </m:den>
                    </m:f>
                  </m:oMath>
                </a14:m>
                <a:r>
                  <a:rPr lang="en-US" sz="2800" dirty="0"/>
                  <a:t> was very high (for low flow plants)</a:t>
                </a:r>
              </a:p>
              <a:p>
                <a:r>
                  <a:rPr lang="en-US" sz="2800" dirty="0"/>
                  <a:t>Small plants needed longer residence time and more baffles to achieve adequate flocculation because efficiency was reduced.</a:t>
                </a:r>
              </a:p>
            </p:txBody>
          </p:sp>
        </mc:Choice>
        <mc:Fallback xmlns="">
          <p:sp>
            <p:nvSpPr>
              <p:cNvPr id="88067" name="Rectangle 3"/>
              <p:cNvSpPr>
                <a:spLocks noGrp="1" noRot="1" noChangeAspect="1" noMove="1" noResize="1" noEditPoints="1" noAdjustHandles="1" noChangeArrowheads="1" noChangeShapeType="1" noTextEdit="1"/>
              </p:cNvSpPr>
              <p:nvPr>
                <p:ph idx="1"/>
              </p:nvPr>
            </p:nvSpPr>
            <p:spPr>
              <a:blipFill rotWithShape="1">
                <a:blip r:embed="rId3"/>
                <a:stretch>
                  <a:fillRect l="-2889" t="-6604" b="-15229"/>
                </a:stretch>
              </a:blipFill>
            </p:spPr>
            <p:txBody>
              <a:bodyPr/>
              <a:lstStyle/>
              <a:p>
                <a:r>
                  <a:rPr 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dirty="0"/>
                  <a:t>Add obstacles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Flocculation efficiency can be considered constant (and close to 1)</a:t>
                </a:r>
              </a:p>
              <a:p>
                <a:r>
                  <a:rPr lang="en-US" dirty="0"/>
                  <a:t>Our design equations don’t need an efficiency term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2688" b="-18464"/>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1935660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a:t>Prior to 2016 I had assumed that the appropriate length scale comparison was particle separation distance and Kolmogorov length scale – thus concluded inertia was important</a:t>
            </a:r>
          </a:p>
          <a:p>
            <a:r>
              <a:rPr lang="en-US"/>
              <a:t>Particle separation distances are smaller than inner viscous length scale</a:t>
            </a:r>
          </a:p>
          <a:p>
            <a:r>
              <a:rPr lang="en-US"/>
              <a:t>Collisions in turbulent flocculators are dominated by viscosity (fluid shear, not turbulent eddies)*</a:t>
            </a:r>
            <a:endParaRPr lang="en-US" dirty="0"/>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3699924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3"/>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extLst>
      <p:ext uri="{BB962C8B-B14F-4D97-AF65-F5344CB8AC3E}">
        <p14:creationId xmlns:p14="http://schemas.microsoft.com/office/powerpoint/2010/main" val="375641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assumed</a:t>
            </a:r>
          </a:p>
          <a:p>
            <a:endParaRPr lang="en-US" dirty="0"/>
          </a:p>
        </p:txBody>
      </p:sp>
      <p:sp>
        <p:nvSpPr>
          <p:cNvPr id="5" name="Oval 4"/>
          <p:cNvSpPr/>
          <p:nvPr/>
        </p:nvSpPr>
        <p:spPr>
          <a:xfrm>
            <a:off x="6503953" y="317065"/>
            <a:ext cx="501706"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A48A93-8805-47B8-AE23-E14DAAF62E90}"/>
              </a:ext>
            </a:extLst>
          </p:cNvPr>
          <p:cNvPicPr>
            <a:picLocks noChangeAspect="1"/>
          </p:cNvPicPr>
          <p:nvPr>
            <p:custDataLst>
              <p:tags r:id="rId1"/>
            </p:custDataLst>
          </p:nvPr>
        </p:nvPicPr>
        <p:blipFill>
          <a:blip r:embed="rId3"/>
          <a:stretch>
            <a:fillRect/>
          </a:stretch>
        </p:blipFill>
        <p:spPr>
          <a:xfrm>
            <a:off x="6586374" y="307017"/>
            <a:ext cx="2384457"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Head loss </a:t>
                </a:r>
              </a:p>
              <a:p>
                <a:pPr lvl="1">
                  <a:lnSpc>
                    <a:spcPct val="90000"/>
                  </a:lnSpc>
                </a:pPr>
                <a:r>
                  <a:rPr lang="en-US" sz="2400" dirty="0"/>
                  <a:t>High 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tank</a:t>
                </a:r>
              </a:p>
              <a:p>
                <a:pPr>
                  <a:lnSpc>
                    <a:spcPct val="90000"/>
                  </a:lnSpc>
                </a:pPr>
                <a:r>
                  <a:rPr lang="en-US" sz="2800" dirty="0"/>
                  <a:t>Velocity gradient (G) </a:t>
                </a:r>
              </a:p>
              <a:p>
                <a:pPr lvl="1">
                  <a:lnSpc>
                    <a:spcPct val="90000"/>
                  </a:lnSpc>
                </a:pPr>
                <a:r>
                  <a:rPr lang="en-US" sz="2400" dirty="0"/>
                  <a:t>Higher</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 </m:t>
                        </m:r>
                        <m:r>
                          <a:rPr lang="en-US" sz="2400" i="1">
                            <a:latin typeface="Cambria Math"/>
                          </a:rPr>
                          <m:t>𝐺</m:t>
                        </m:r>
                      </m:e>
                    </m:acc>
                  </m:oMath>
                </a14:m>
                <a:r>
                  <a:rPr lang="en-US" sz="2400" dirty="0"/>
                  <a:t> allows lower residence time</a:t>
                </a:r>
              </a:p>
              <a:p>
                <a:pPr lvl="1">
                  <a:lnSpc>
                    <a:spcPct val="90000"/>
                  </a:lnSpc>
                </a:pPr>
                <a:r>
                  <a:rPr lang="en-US" sz="2400" dirty="0"/>
                  <a:t>Higher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results in smaller flocs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0632" y="1600200"/>
                <a:ext cx="6049073" cy="4525963"/>
              </a:xfrm>
              <a:blipFill>
                <a:blip r:embed="rId9"/>
                <a:stretch>
                  <a:fillRect l="-3927" t="-7547" r="-1208" b="-79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10"/>
          <a:stretch>
            <a:fillRect/>
          </a:stretch>
        </p:blipFill>
        <p:spPr>
          <a:xfrm>
            <a:off x="6649120" y="1661525"/>
            <a:ext cx="1541486" cy="274286"/>
          </a:xfrm>
          <a:prstGeom prst="rect">
            <a:avLst/>
          </a:prstGeom>
        </p:spPr>
      </p:pic>
      <p:pic>
        <p:nvPicPr>
          <p:cNvPr id="14" name="Picture 13">
            <a:extLst>
              <a:ext uri="{FF2B5EF4-FFF2-40B4-BE49-F238E27FC236}">
                <a16:creationId xmlns:a16="http://schemas.microsoft.com/office/drawing/2014/main" id="{0FE4B960-760D-4F21-A435-2C9780271A88}"/>
              </a:ext>
            </a:extLst>
          </p:cNvPr>
          <p:cNvPicPr>
            <a:picLocks noChangeAspect="1"/>
          </p:cNvPicPr>
          <p:nvPr>
            <p:custDataLst>
              <p:tags r:id="rId2"/>
            </p:custDataLst>
          </p:nvPr>
        </p:nvPicPr>
        <p:blipFill>
          <a:blip r:embed="rId11"/>
          <a:stretch>
            <a:fillRect/>
          </a:stretch>
        </p:blipFill>
        <p:spPr>
          <a:xfrm>
            <a:off x="6649120" y="2297378"/>
            <a:ext cx="1501257" cy="729600"/>
          </a:xfrm>
          <a:prstGeom prst="rect">
            <a:avLst/>
          </a:prstGeom>
        </p:spPr>
      </p:pic>
      <p:pic>
        <p:nvPicPr>
          <p:cNvPr id="16" name="Picture 15">
            <a:extLst>
              <a:ext uri="{FF2B5EF4-FFF2-40B4-BE49-F238E27FC236}">
                <a16:creationId xmlns:a16="http://schemas.microsoft.com/office/drawing/2014/main" id="{8C1F21B5-044C-4018-916E-078AED95DF1F}"/>
              </a:ext>
            </a:extLst>
          </p:cNvPr>
          <p:cNvPicPr>
            <a:picLocks noChangeAspect="1"/>
          </p:cNvPicPr>
          <p:nvPr>
            <p:custDataLst>
              <p:tags r:id="rId3"/>
            </p:custDataLst>
          </p:nvPr>
        </p:nvPicPr>
        <p:blipFill>
          <a:blip r:embed="rId12"/>
          <a:stretch>
            <a:fillRect/>
          </a:stretch>
        </p:blipFill>
        <p:spPr>
          <a:xfrm>
            <a:off x="6649120" y="3336315"/>
            <a:ext cx="2368000" cy="729600"/>
          </a:xfrm>
          <a:prstGeom prst="rect">
            <a:avLst/>
          </a:prstGeom>
        </p:spPr>
      </p:pic>
      <p:pic>
        <p:nvPicPr>
          <p:cNvPr id="19" name="Picture 18">
            <a:extLst>
              <a:ext uri="{FF2B5EF4-FFF2-40B4-BE49-F238E27FC236}">
                <a16:creationId xmlns:a16="http://schemas.microsoft.com/office/drawing/2014/main" id="{342D7FED-C890-45E5-AF2C-9C4C48FA1F08}"/>
              </a:ext>
            </a:extLst>
          </p:cNvPr>
          <p:cNvPicPr>
            <a:picLocks noChangeAspect="1"/>
          </p:cNvPicPr>
          <p:nvPr>
            <p:custDataLst>
              <p:tags r:id="rId4"/>
            </p:custDataLst>
          </p:nvPr>
        </p:nvPicPr>
        <p:blipFill>
          <a:blip r:embed="rId13"/>
          <a:stretch>
            <a:fillRect/>
          </a:stretch>
        </p:blipFill>
        <p:spPr>
          <a:xfrm>
            <a:off x="6649120" y="4366600"/>
            <a:ext cx="1173943" cy="729599"/>
          </a:xfrm>
          <a:prstGeom prst="rect">
            <a:avLst/>
          </a:prstGeom>
        </p:spPr>
      </p:pic>
      <p:pic>
        <p:nvPicPr>
          <p:cNvPr id="21" name="Picture 20">
            <a:extLst>
              <a:ext uri="{FF2B5EF4-FFF2-40B4-BE49-F238E27FC236}">
                <a16:creationId xmlns:a16="http://schemas.microsoft.com/office/drawing/2014/main" id="{8EC73AF6-628C-4173-BB8D-291636244D23}"/>
              </a:ext>
            </a:extLst>
          </p:cNvPr>
          <p:cNvPicPr>
            <a:picLocks noChangeAspect="1"/>
          </p:cNvPicPr>
          <p:nvPr>
            <p:custDataLst>
              <p:tags r:id="rId5"/>
            </p:custDataLst>
          </p:nvPr>
        </p:nvPicPr>
        <p:blipFill>
          <a:blip r:embed="rId14"/>
          <a:stretch>
            <a:fillRect/>
          </a:stretch>
        </p:blipFill>
        <p:spPr>
          <a:xfrm>
            <a:off x="6649120" y="5396884"/>
            <a:ext cx="1055086" cy="276114"/>
          </a:xfrm>
          <a:prstGeom prst="rect">
            <a:avLst/>
          </a:prstGeom>
        </p:spPr>
      </p:pic>
      <p:pic>
        <p:nvPicPr>
          <p:cNvPr id="23" name="Picture 22">
            <a:extLst>
              <a:ext uri="{FF2B5EF4-FFF2-40B4-BE49-F238E27FC236}">
                <a16:creationId xmlns:a16="http://schemas.microsoft.com/office/drawing/2014/main" id="{CD892566-5455-4C6D-9A25-332339ACC42C}"/>
              </a:ext>
            </a:extLst>
          </p:cNvPr>
          <p:cNvPicPr>
            <a:picLocks noChangeAspect="1"/>
          </p:cNvPicPr>
          <p:nvPr>
            <p:custDataLst>
              <p:tags r:id="rId6"/>
            </p:custDataLst>
          </p:nvPr>
        </p:nvPicPr>
        <p:blipFill>
          <a:blip r:embed="rId15"/>
          <a:stretch>
            <a:fillRect/>
          </a:stretch>
        </p:blipFill>
        <p:spPr>
          <a:xfrm>
            <a:off x="6649120" y="5908123"/>
            <a:ext cx="1907200"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026" name="Rectangle 2"/>
              <p:cNvSpPr>
                <a:spLocks noGrp="1" noChangeArrowheads="1"/>
              </p:cNvSpPr>
              <p:nvPr>
                <p:ph type="title"/>
              </p:nvPr>
            </p:nvSpPr>
            <p:spPr>
              <a:effectLst/>
            </p:spPr>
            <p:txBody>
              <a:bodyPr/>
              <a:lstStyle/>
              <a:p>
                <a:r>
                  <a:rPr lang="en-US" dirty="0"/>
                  <a:t>The Influence of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a:rPr>
                          <m:t>𝐺</m:t>
                        </m:r>
                      </m:e>
                    </m:acc>
                  </m:oMath>
                </a14:m>
                <a:r>
                  <a:rPr lang="en-US" i="1" baseline="-25000" dirty="0"/>
                  <a:t> </a:t>
                </a:r>
                <a:r>
                  <a:rPr lang="en-US" dirty="0"/>
                  <a:t>or </a:t>
                </a:r>
                <a:r>
                  <a:rPr lang="en-US" i="1" dirty="0" err="1">
                    <a:latin typeface="+mn-lt"/>
                  </a:rPr>
                  <a:t>G</a:t>
                </a:r>
                <a:r>
                  <a:rPr lang="en-US" i="1" baseline="-25000" dirty="0" err="1"/>
                  <a:t>Max</a:t>
                </a:r>
                <a:endParaRPr lang="en-US" i="1" baseline="-25000" dirty="0"/>
              </a:p>
            </p:txBody>
          </p:sp>
        </mc:Choice>
        <mc:Fallback xmlns="">
          <p:sp>
            <p:nvSpPr>
              <p:cNvPr id="129026" name="Rectangle 2"/>
              <p:cNvSpPr>
                <a:spLocks noGrp="1" noRot="1" noChangeAspect="1" noMove="1" noResize="1" noEditPoints="1" noAdjustHandles="1" noChangeArrowheads="1" noChangeShapeType="1" noTextEdit="1"/>
              </p:cNvSpPr>
              <p:nvPr>
                <p:ph type="title"/>
              </p:nvPr>
            </p:nvSpPr>
            <p:spPr>
              <a:blipFill rotWithShape="1">
                <a:blip r:embed="rId3"/>
                <a:stretch>
                  <a:fillRect b="-96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027" name="Rectangle 3"/>
              <p:cNvSpPr>
                <a:spLocks noGrp="1" noChangeArrowheads="1"/>
              </p:cNvSpPr>
              <p:nvPr>
                <p:ph idx="1"/>
              </p:nvPr>
            </p:nvSpPr>
            <p:spPr/>
            <p:txBody>
              <a:bodyPr/>
              <a:lstStyle/>
              <a:p>
                <a:r>
                  <a:rPr lang="en-US" sz="2400" dirty="0"/>
                  <a:t>The value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a:rPr>
                          <m:t>𝐺</m:t>
                        </m:r>
                      </m:e>
                    </m:acc>
                  </m:oMath>
                </a14:m>
                <a:r>
                  <a:rPr lang="en-US" sz="2400" dirty="0"/>
                  <a:t> 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r>
                  <a:rPr lang="en-US" sz="2400" dirty="0"/>
                  <a:t> determines the head loss through the flocculator</a:t>
                </a:r>
              </a:p>
              <a:p>
                <a:r>
                  <a:rPr lang="en-US" sz="2400" dirty="0"/>
                  <a:t>Maximum size of the flocs is controlled by </a:t>
                </a:r>
              </a:p>
              <a:p>
                <a:pPr lvl="1"/>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𝐺</m:t>
                        </m:r>
                      </m:e>
                    </m:acc>
                  </m:oMath>
                </a14:m>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𝜀</m:t>
                        </m:r>
                      </m:e>
                    </m:acc>
                  </m:oMath>
                </a14:m>
                <a:r>
                  <a:rPr lang="en-US" sz="2000" dirty="0"/>
                  <a:t> (assuming shear limits attachment)</a:t>
                </a:r>
              </a:p>
              <a:p>
                <a:pPr lvl="1"/>
                <a:r>
                  <a:rPr lang="en-US" sz="2000" i="1" dirty="0" err="1"/>
                  <a:t>G</a:t>
                </a:r>
                <a:r>
                  <a:rPr lang="en-US" sz="2000" i="1" baseline="-25000" dirty="0" err="1"/>
                  <a:t>Max</a:t>
                </a:r>
                <a:r>
                  <a:rPr lang="en-US" sz="2000" dirty="0"/>
                  <a:t> or </a:t>
                </a:r>
                <a:r>
                  <a:rPr lang="en-US" sz="2000" i="1" dirty="0" err="1">
                    <a:latin typeface="Symbol" pitchFamily="18" charset="2"/>
                  </a:rPr>
                  <a:t>e</a:t>
                </a:r>
                <a:r>
                  <a:rPr lang="en-US" sz="2000" i="1" baseline="-25000" dirty="0" err="1"/>
                  <a:t>Max</a:t>
                </a:r>
                <a:r>
                  <a:rPr lang="en-US" sz="2000" dirty="0"/>
                  <a:t> (assuming floc break up controls max size)</a:t>
                </a:r>
                <a:endParaRPr lang="en-US" sz="2400" dirty="0"/>
              </a:p>
              <a:p>
                <a:r>
                  <a:rPr lang="en-US" sz="2400" i="1" dirty="0" err="1">
                    <a:latin typeface="Symbol" pitchFamily="18" charset="2"/>
                  </a:rPr>
                  <a:t>e</a:t>
                </a:r>
                <a:r>
                  <a:rPr lang="en-US" sz="2400" i="1" baseline="-25000" dirty="0" err="1"/>
                  <a:t>Max</a:t>
                </a:r>
                <a:r>
                  <a:rPr lang="en-US" sz="2400" baseline="-25000" dirty="0"/>
                  <a:t> </a:t>
                </a:r>
                <a:r>
                  <a:rPr lang="en-US" sz="2400" dirty="0"/>
                  <a:t>= 10 </a:t>
                </a:r>
                <a:r>
                  <a:rPr lang="en-US" sz="2400" dirty="0" err="1"/>
                  <a:t>mW</a:t>
                </a:r>
                <a:r>
                  <a:rPr lang="en-US" sz="2400" dirty="0"/>
                  <a:t>/kg (</a:t>
                </a:r>
                <a:r>
                  <a:rPr lang="en-US" sz="2400" i="1" dirty="0" err="1"/>
                  <a:t>G</a:t>
                </a:r>
                <a:r>
                  <a:rPr lang="en-US" sz="2400" i="1" baseline="-25000" dirty="0" err="1"/>
                  <a:t>Max</a:t>
                </a:r>
                <a:r>
                  <a:rPr lang="en-US" sz="2400" dirty="0"/>
                  <a:t> = 100 Hz) was the AguaClara standard (2011-2015)</a:t>
                </a:r>
              </a:p>
              <a:p>
                <a:r>
                  <a:rPr lang="en-US" sz="2400" dirty="0"/>
                  <a:t>Summer 2015 new designs have head loss of approximately 40 cm</a:t>
                </a:r>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values as high as 340 Hz</a:t>
                </a:r>
              </a:p>
            </p:txBody>
          </p:sp>
        </mc:Choice>
        <mc:Fallback xmlns="">
          <p:sp>
            <p:nvSpPr>
              <p:cNvPr id="129027" name="Rectangle 3"/>
              <p:cNvSpPr>
                <a:spLocks noGrp="1" noRot="1" noChangeAspect="1" noMove="1" noResize="1" noEditPoints="1" noAdjustHandles="1" noChangeArrowheads="1" noChangeShapeType="1" noTextEdit="1"/>
              </p:cNvSpPr>
              <p:nvPr>
                <p:ph idx="1"/>
              </p:nvPr>
            </p:nvSpPr>
            <p:spPr>
              <a:blipFill rotWithShape="1">
                <a:blip r:embed="rId4"/>
                <a:stretch>
                  <a:fillRect l="-2222" t="-5256" r="-741" b="-19677"/>
                </a:stretch>
              </a:blipFill>
            </p:spPr>
            <p:txBody>
              <a:bodyPr/>
              <a:lstStyle/>
              <a:p>
                <a:r>
                  <a:rPr lang="en-US">
                    <a:noFill/>
                  </a:rPr>
                  <a:t> </a:t>
                </a:r>
              </a:p>
            </p:txBody>
          </p:sp>
        </mc:Fallback>
      </mc:AlternateContent>
      <p:sp>
        <p:nvSpPr>
          <p:cNvPr id="2" name="Right Brace 1"/>
          <p:cNvSpPr/>
          <p:nvPr/>
        </p:nvSpPr>
        <p:spPr>
          <a:xfrm>
            <a:off x="6975335" y="2856488"/>
            <a:ext cx="469338" cy="7687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648870" y="2856488"/>
            <a:ext cx="1363326" cy="707886"/>
          </a:xfrm>
          <a:prstGeom prst="rect">
            <a:avLst/>
          </a:prstGeom>
          <a:noFill/>
        </p:spPr>
        <p:txBody>
          <a:bodyPr wrap="square" rtlCol="0">
            <a:spAutoFit/>
          </a:bodyPr>
          <a:lstStyle/>
          <a:p>
            <a:r>
              <a:rPr lang="en-US" sz="2000" dirty="0"/>
              <a:t>Not yet known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6050692" cy="4525963"/>
              </a:xfrm>
            </p:spPr>
            <p:txBody>
              <a:bodyPr/>
              <a:lstStyle/>
              <a:p>
                <a:r>
                  <a:rPr lang="en-US" dirty="0"/>
                  <a:t>We need collisions and thus </a:t>
                </a:r>
                <a:r>
                  <a:rPr lang="en-US" dirty="0" err="1"/>
                  <a:t>G</a:t>
                </a:r>
                <a:r>
                  <a:rPr lang="en-US" dirty="0" err="1">
                    <a:latin typeface="Symbol" pitchFamily="18" charset="2"/>
                  </a:rPr>
                  <a:t>q</a:t>
                </a:r>
                <a:r>
                  <a:rPr lang="en-US" dirty="0"/>
                  <a:t> is a logical design specification</a:t>
                </a:r>
              </a:p>
              <a:p>
                <a:r>
                  <a:rPr lang="en-US" dirty="0"/>
                  <a:t>We need to specify energy use</a:t>
                </a:r>
              </a:p>
              <a:p>
                <a:pPr lvl="1"/>
                <a:r>
                  <a:rPr lang="en-US" dirty="0"/>
                  <a:t>Velocity gradient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endParaRPr lang="en-US" dirty="0"/>
              </a:p>
              <a:p>
                <a:pPr lvl="1"/>
                <a:r>
                  <a:rPr lang="en-US" dirty="0"/>
                  <a:t>Energy dissipation rate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𝜀</m:t>
                        </m:r>
                      </m:e>
                    </m:acc>
                  </m:oMath>
                </a14:m>
                <a:endParaRPr lang="en-US" dirty="0"/>
              </a:p>
              <a:p>
                <a:pPr lvl="1"/>
                <a:r>
                  <a:rPr lang="en-US" b="1" dirty="0"/>
                  <a:t>Total head loss -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𝒉</m:t>
                        </m:r>
                      </m:e>
                      <m:sub>
                        <m:r>
                          <a:rPr lang="en-US" b="1" i="1">
                            <a:latin typeface="Cambria Math"/>
                          </a:rPr>
                          <m:t>𝑭𝒍𝒐𝒄</m:t>
                        </m:r>
                      </m:sub>
                    </m:sSub>
                  </m:oMath>
                </a14:m>
                <a:endParaRPr lang="en-US" b="1" dirty="0"/>
              </a:p>
              <a:p>
                <a:r>
                  <a:rPr lang="en-US" dirty="0"/>
                  <a:t>Or t (</a:t>
                </a:r>
                <a:r>
                  <a:rPr lang="en-US" dirty="0">
                    <a:latin typeface="Symbol" pitchFamily="18" charset="2"/>
                  </a:rPr>
                  <a:t>q</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6050692" cy="4525963"/>
              </a:xfrm>
              <a:blipFill rotWithShape="1">
                <a:blip r:embed="rId4"/>
                <a:stretch>
                  <a:fillRect l="-4632" t="-7412"/>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728411" y="4622923"/>
            <a:ext cx="1198169" cy="114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19F32-DB64-4B1F-9EB1-422552DBE759}"/>
              </a:ext>
            </a:extLst>
          </p:cNvPr>
          <p:cNvPicPr>
            <a:picLocks noChangeAspect="1"/>
          </p:cNvPicPr>
          <p:nvPr>
            <p:custDataLst>
              <p:tags r:id="rId1"/>
            </p:custDataLst>
          </p:nvPr>
        </p:nvPicPr>
        <p:blipFill>
          <a:blip r:embed="rId5"/>
          <a:stretch>
            <a:fillRect/>
          </a:stretch>
        </p:blipFill>
        <p:spPr>
          <a:xfrm>
            <a:off x="6612919" y="1945343"/>
            <a:ext cx="2384457"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21" name="Picture 20">
            <a:extLst>
              <a:ext uri="{FF2B5EF4-FFF2-40B4-BE49-F238E27FC236}">
                <a16:creationId xmlns:a16="http://schemas.microsoft.com/office/drawing/2014/main" id="{0C852053-F200-4947-8A43-64EA97132990}"/>
              </a:ext>
            </a:extLst>
          </p:cNvPr>
          <p:cNvPicPr>
            <a:picLocks noChangeAspect="1"/>
          </p:cNvPicPr>
          <p:nvPr>
            <p:custDataLst>
              <p:tags r:id="rId2"/>
            </p:custDataLst>
          </p:nvPr>
        </p:nvPicPr>
        <p:blipFill>
          <a:blip r:embed="rId8"/>
          <a:stretch>
            <a:fillRect/>
          </a:stretch>
        </p:blipFill>
        <p:spPr>
          <a:xfrm>
            <a:off x="1115772" y="3453492"/>
            <a:ext cx="1173943"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4" name="Picture 3">
            <a:extLst>
              <a:ext uri="{FF2B5EF4-FFF2-40B4-BE49-F238E27FC236}">
                <a16:creationId xmlns:a16="http://schemas.microsoft.com/office/drawing/2014/main" id="{68182006-566A-43CA-B257-B99B652EDC19}"/>
              </a:ext>
            </a:extLst>
          </p:cNvPr>
          <p:cNvPicPr>
            <a:picLocks noChangeAspect="1"/>
          </p:cNvPicPr>
          <p:nvPr>
            <p:custDataLst>
              <p:tags r:id="rId3"/>
            </p:custDataLst>
          </p:nvPr>
        </p:nvPicPr>
        <p:blipFill>
          <a:blip r:embed="rId9"/>
          <a:stretch>
            <a:fillRect/>
          </a:stretch>
        </p:blipFill>
        <p:spPr>
          <a:xfrm>
            <a:off x="853768" y="1727916"/>
            <a:ext cx="1667657" cy="667429"/>
          </a:xfrm>
          <a:prstGeom prst="rect">
            <a:avLst/>
          </a:prstGeom>
        </p:spPr>
      </p:pic>
      <p:sp>
        <p:nvSpPr>
          <p:cNvPr id="15" name="TextBox 14"/>
          <p:cNvSpPr txBox="1"/>
          <p:nvPr/>
        </p:nvSpPr>
        <p:spPr>
          <a:xfrm>
            <a:off x="199909" y="6127424"/>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
        <p:nvSpPr>
          <p:cNvPr id="22" name="Freeform 21"/>
          <p:cNvSpPr/>
          <p:nvPr/>
        </p:nvSpPr>
        <p:spPr>
          <a:xfrm>
            <a:off x="454432" y="1991170"/>
            <a:ext cx="357418" cy="880217"/>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cxnSpLocks/>
          </p:cNvCxnSpPr>
          <p:nvPr/>
        </p:nvCxnSpPr>
        <p:spPr>
          <a:xfrm rot="16200000" flipV="1">
            <a:off x="1799482" y="3178874"/>
            <a:ext cx="989409" cy="218547"/>
          </a:xfrm>
          <a:prstGeom prst="bentConnector3">
            <a:avLst>
              <a:gd name="adj1" fmla="val 9976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5400000" flipH="1" flipV="1">
            <a:off x="583620" y="3370587"/>
            <a:ext cx="1636553" cy="824530"/>
          </a:xfrm>
          <a:prstGeom prst="bentConnector3">
            <a:avLst>
              <a:gd name="adj1" fmla="val 7767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16200000">
            <a:off x="817891" y="4500312"/>
            <a:ext cx="357418" cy="1435695"/>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Lst>
            <a:ahLst/>
            <a:cxnLst>
              <a:cxn ang="0">
                <a:pos x="connsiteX0" y="connsiteY0"/>
              </a:cxn>
              <a:cxn ang="0">
                <a:pos x="connsiteX1" y="connsiteY1"/>
              </a:cxn>
            </a:cxnLst>
            <a:rect l="l" t="t" r="r" b="b"/>
            <a:pathLst>
              <a:path w="418278" h="10000">
                <a:moveTo>
                  <a:pt x="408278" y="0"/>
                </a:moveTo>
                <a:cubicBezTo>
                  <a:pt x="-178444" y="32"/>
                  <a:pt x="-95103" y="9871"/>
                  <a:pt x="418278" y="10000"/>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0800000" flipV="1">
            <a:off x="2492032" y="1869083"/>
            <a:ext cx="763740" cy="2978734"/>
          </a:xfrm>
          <a:custGeom>
            <a:avLst/>
            <a:gdLst>
              <a:gd name="connsiteX0" fmla="*/ 0 w 8545"/>
              <a:gd name="connsiteY0" fmla="*/ 0 h 880217"/>
              <a:gd name="connsiteX1" fmla="*/ 8545 w 8545"/>
              <a:gd name="connsiteY1" fmla="*/ 880217 h 880217"/>
              <a:gd name="connsiteX0" fmla="*/ 258927 w 268927"/>
              <a:gd name="connsiteY0" fmla="*/ 0 h 10000"/>
              <a:gd name="connsiteX1" fmla="*/ 268927 w 268927"/>
              <a:gd name="connsiteY1" fmla="*/ 10000 h 10000"/>
              <a:gd name="connsiteX0" fmla="*/ 408278 w 418278"/>
              <a:gd name="connsiteY0" fmla="*/ 0 h 10000"/>
              <a:gd name="connsiteX1" fmla="*/ 418278 w 418278"/>
              <a:gd name="connsiteY1" fmla="*/ 10000 h 10000"/>
              <a:gd name="connsiteX0" fmla="*/ 495825 w 495825"/>
              <a:gd name="connsiteY0" fmla="*/ 0 h 10058"/>
              <a:gd name="connsiteX1" fmla="*/ 339057 w 495825"/>
              <a:gd name="connsiteY1" fmla="*/ 10058 h 10058"/>
              <a:gd name="connsiteX0" fmla="*/ 647601 w 647601"/>
              <a:gd name="connsiteY0" fmla="*/ 0 h 10058"/>
              <a:gd name="connsiteX1" fmla="*/ 490833 w 647601"/>
              <a:gd name="connsiteY1" fmla="*/ 10058 h 10058"/>
              <a:gd name="connsiteX0" fmla="*/ 709721 w 709721"/>
              <a:gd name="connsiteY0" fmla="*/ 0 h 10145"/>
              <a:gd name="connsiteX1" fmla="*/ 425891 w 709721"/>
              <a:gd name="connsiteY1" fmla="*/ 10145 h 10145"/>
            </a:gdLst>
            <a:ahLst/>
            <a:cxnLst>
              <a:cxn ang="0">
                <a:pos x="connsiteX0" y="connsiteY0"/>
              </a:cxn>
              <a:cxn ang="0">
                <a:pos x="connsiteX1" y="connsiteY1"/>
              </a:cxn>
            </a:cxnLst>
            <a:rect l="l" t="t" r="r" b="b"/>
            <a:pathLst>
              <a:path w="709721" h="10145">
                <a:moveTo>
                  <a:pt x="709721" y="0"/>
                </a:moveTo>
                <a:cubicBezTo>
                  <a:pt x="-289950" y="-26"/>
                  <a:pt x="-87490" y="10016"/>
                  <a:pt x="425891" y="10145"/>
                </a:cubicBezTo>
              </a:path>
            </a:pathLst>
          </a:custGeom>
          <a:noFill/>
          <a:ln w="28575">
            <a:solidFill>
              <a:schemeClr val="accent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9297" y="5456743"/>
            <a:ext cx="8533893" cy="523220"/>
          </a:xfrm>
          <a:prstGeom prst="rect">
            <a:avLst/>
          </a:prstGeom>
          <a:noFill/>
        </p:spPr>
        <p:txBody>
          <a:bodyPr wrap="square" rtlCol="0">
            <a:spAutoFit/>
          </a:bodyPr>
          <a:lstStyle/>
          <a:p>
            <a:r>
              <a:rPr lang="en-US" dirty="0"/>
              <a:t>Solve to get G as a function of flow rate and geometry</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375890" cy="4525963"/>
              </a:xfrm>
            </p:spPr>
            <p:txBody>
              <a:bodyPr/>
              <a:lstStyle/>
              <a:p>
                <a:r>
                  <a:rPr lang="en-US" sz="2800" dirty="0"/>
                  <a:t>Head loss is independent of temperature</a:t>
                </a:r>
              </a:p>
              <a:p>
                <a:r>
                  <a:rPr lang="en-US" sz="2800" dirty="0"/>
                  <a:t>Velocity gradient is f(temperature)</a:t>
                </a:r>
              </a:p>
              <a:p>
                <a:r>
                  <a:rPr lang="en-US" sz="2800" dirty="0"/>
                  <a:t>Start with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err="1">
                    <a:latin typeface="Symbol" pitchFamily="18" charset="2"/>
                  </a:rPr>
                  <a:t>q</a:t>
                </a:r>
                <a:r>
                  <a:rPr lang="en-US" sz="2800" dirty="0"/>
                  <a:t>) and coldest temperature</a:t>
                </a:r>
              </a:p>
              <a:p>
                <a:pPr lvl="1"/>
                <a:r>
                  <a:rPr lang="en-US" sz="2400" dirty="0"/>
                  <a:t>Calculate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𝐺</m:t>
                        </m:r>
                      </m:e>
                    </m:acc>
                  </m:oMath>
                </a14:m>
                <a:r>
                  <a:rPr lang="en-US" sz="2400" dirty="0"/>
                  <a:t> </a:t>
                </a:r>
              </a:p>
              <a:p>
                <a:pPr lvl="1"/>
                <a:r>
                  <a:rPr lang="en-US" sz="2400" dirty="0"/>
                  <a:t>Calculate </a:t>
                </a:r>
                <a:r>
                  <a:rPr lang="en-US" sz="2400" dirty="0">
                    <a:latin typeface="Symbol" pitchFamily="18" charset="2"/>
                  </a:rPr>
                  <a:t>q</a:t>
                </a:r>
                <a:endParaRPr lang="en-US" sz="2400" dirty="0"/>
              </a:p>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t> (and hence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a:rPr>
                          <m:t>𝐺</m:t>
                        </m:r>
                      </m:e>
                    </m:acc>
                  </m:oMath>
                </a14:m>
                <a:r>
                  <a:rPr lang="en-US" sz="2800" dirty="0">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375890" cy="4525963"/>
              </a:xfrm>
              <a:blipFill>
                <a:blip r:embed="rId9"/>
                <a:stretch>
                  <a:fillRect l="-3223" t="-6604" r="-744" b="-18194"/>
                </a:stretch>
              </a:blipFill>
            </p:spPr>
            <p:txBody>
              <a:bodyPr/>
              <a:lstStyle/>
              <a:p>
                <a:r>
                  <a:rPr lang="en-US">
                    <a:noFill/>
                  </a:rPr>
                  <a:t> </a:t>
                </a:r>
              </a:p>
            </p:txBody>
          </p:sp>
        </mc:Fallback>
      </mc:AlternateContent>
      <p:sp>
        <p:nvSpPr>
          <p:cNvPr id="8" name="TextBox 7"/>
          <p:cNvSpPr txBox="1"/>
          <p:nvPr/>
        </p:nvSpPr>
        <p:spPr>
          <a:xfrm>
            <a:off x="80920" y="4644829"/>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2"/>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11" name="Picture 10">
            <a:extLst>
              <a:ext uri="{FF2B5EF4-FFF2-40B4-BE49-F238E27FC236}">
                <a16:creationId xmlns:a16="http://schemas.microsoft.com/office/drawing/2014/main" id="{073443CC-43CF-4E3C-8BF7-F89674E4C451}"/>
              </a:ext>
            </a:extLst>
          </p:cNvPr>
          <p:cNvPicPr>
            <a:picLocks noChangeAspect="1"/>
          </p:cNvPicPr>
          <p:nvPr>
            <p:custDataLst>
              <p:tags r:id="rId1"/>
            </p:custDataLst>
          </p:nvPr>
        </p:nvPicPr>
        <p:blipFill>
          <a:blip r:embed="rId10"/>
          <a:stretch>
            <a:fillRect/>
          </a:stretch>
        </p:blipFill>
        <p:spPr>
          <a:xfrm>
            <a:off x="7502020" y="3459089"/>
            <a:ext cx="1406331" cy="539341"/>
          </a:xfrm>
          <a:prstGeom prst="rect">
            <a:avLst/>
          </a:prstGeom>
        </p:spPr>
      </p:pic>
      <p:pic>
        <p:nvPicPr>
          <p:cNvPr id="5" name="Picture 4">
            <a:extLst>
              <a:ext uri="{FF2B5EF4-FFF2-40B4-BE49-F238E27FC236}">
                <a16:creationId xmlns:a16="http://schemas.microsoft.com/office/drawing/2014/main" id="{7EF8E5E4-0E7B-44D4-BA87-72BB72C65D55}"/>
              </a:ext>
            </a:extLst>
          </p:cNvPr>
          <p:cNvPicPr>
            <a:picLocks noChangeAspect="1"/>
          </p:cNvPicPr>
          <p:nvPr>
            <p:custDataLst>
              <p:tags r:id="rId2"/>
            </p:custDataLst>
          </p:nvPr>
        </p:nvPicPr>
        <p:blipFill>
          <a:blip r:embed="rId11"/>
          <a:stretch>
            <a:fillRect/>
          </a:stretch>
        </p:blipFill>
        <p:spPr>
          <a:xfrm>
            <a:off x="7516577" y="2390837"/>
            <a:ext cx="903407" cy="449450"/>
          </a:xfrm>
          <a:prstGeom prst="rect">
            <a:avLst/>
          </a:prstGeom>
        </p:spPr>
      </p:pic>
      <p:pic>
        <p:nvPicPr>
          <p:cNvPr id="17" name="Picture 16">
            <a:extLst>
              <a:ext uri="{FF2B5EF4-FFF2-40B4-BE49-F238E27FC236}">
                <a16:creationId xmlns:a16="http://schemas.microsoft.com/office/drawing/2014/main" id="{9B6E2DDF-CA3A-4FD0-91B2-A5527E612BB8}"/>
              </a:ext>
            </a:extLst>
          </p:cNvPr>
          <p:cNvPicPr>
            <a:picLocks noChangeAspect="1"/>
          </p:cNvPicPr>
          <p:nvPr>
            <p:custDataLst>
              <p:tags r:id="rId3"/>
            </p:custDataLst>
          </p:nvPr>
        </p:nvPicPr>
        <p:blipFill>
          <a:blip r:embed="rId12"/>
          <a:stretch>
            <a:fillRect/>
          </a:stretch>
        </p:blipFill>
        <p:spPr>
          <a:xfrm>
            <a:off x="7380626" y="4312860"/>
            <a:ext cx="1107230" cy="531471"/>
          </a:xfrm>
          <a:prstGeom prst="rect">
            <a:avLst/>
          </a:prstGeom>
        </p:spPr>
      </p:pic>
      <p:pic>
        <p:nvPicPr>
          <p:cNvPr id="19" name="Picture 18">
            <a:extLst>
              <a:ext uri="{FF2B5EF4-FFF2-40B4-BE49-F238E27FC236}">
                <a16:creationId xmlns:a16="http://schemas.microsoft.com/office/drawing/2014/main" id="{A70DC4AB-F632-401C-ADC4-7DF6AE38E74A}"/>
              </a:ext>
            </a:extLst>
          </p:cNvPr>
          <p:cNvPicPr>
            <a:picLocks noChangeAspect="1"/>
          </p:cNvPicPr>
          <p:nvPr>
            <p:custDataLst>
              <p:tags r:id="rId4"/>
            </p:custDataLst>
          </p:nvPr>
        </p:nvPicPr>
        <p:blipFill>
          <a:blip r:embed="rId13"/>
          <a:stretch>
            <a:fillRect/>
          </a:stretch>
        </p:blipFill>
        <p:spPr>
          <a:xfrm>
            <a:off x="7222759" y="5853636"/>
            <a:ext cx="1475048" cy="607999"/>
          </a:xfrm>
          <a:prstGeom prst="rect">
            <a:avLst/>
          </a:prstGeom>
        </p:spPr>
      </p:pic>
      <p:sp>
        <p:nvSpPr>
          <p:cNvPr id="23" name="Rectangle 22"/>
          <p:cNvSpPr/>
          <p:nvPr/>
        </p:nvSpPr>
        <p:spPr>
          <a:xfrm>
            <a:off x="80920" y="4007895"/>
            <a:ext cx="8926359"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5545B4-16B4-47CB-8061-97FDD1EE21B4}"/>
              </a:ext>
            </a:extLst>
          </p:cNvPr>
          <p:cNvPicPr>
            <a:picLocks noChangeAspect="1"/>
          </p:cNvPicPr>
          <p:nvPr>
            <p:custDataLst>
              <p:tags r:id="rId5"/>
            </p:custDataLst>
          </p:nvPr>
        </p:nvPicPr>
        <p:blipFill>
          <a:blip r:embed="rId14"/>
          <a:stretch>
            <a:fillRect/>
          </a:stretch>
        </p:blipFill>
        <p:spPr>
          <a:xfrm>
            <a:off x="7516577" y="3032654"/>
            <a:ext cx="746215" cy="486723"/>
          </a:xfrm>
          <a:prstGeom prst="rect">
            <a:avLst/>
          </a:prstGeom>
        </p:spPr>
      </p:pic>
      <p:pic>
        <p:nvPicPr>
          <p:cNvPr id="15" name="Picture 14">
            <a:extLst>
              <a:ext uri="{FF2B5EF4-FFF2-40B4-BE49-F238E27FC236}">
                <a16:creationId xmlns:a16="http://schemas.microsoft.com/office/drawing/2014/main" id="{228EB9AD-BC52-44B5-A3EF-563DA8C4C675}"/>
              </a:ext>
            </a:extLst>
          </p:cNvPr>
          <p:cNvPicPr>
            <a:picLocks noChangeAspect="1"/>
          </p:cNvPicPr>
          <p:nvPr>
            <p:custDataLst>
              <p:tags r:id="rId6"/>
            </p:custDataLst>
          </p:nvPr>
        </p:nvPicPr>
        <p:blipFill>
          <a:blip r:embed="rId15"/>
          <a:stretch>
            <a:fillRect/>
          </a:stretch>
        </p:blipFill>
        <p:spPr>
          <a:xfrm>
            <a:off x="7506644" y="1658750"/>
            <a:ext cx="1180156" cy="573548"/>
          </a:xfrm>
          <a:prstGeom prst="rect">
            <a:avLst/>
          </a:prstGeom>
        </p:spPr>
      </p:pic>
      <p:pic>
        <p:nvPicPr>
          <p:cNvPr id="26" name="Picture 25">
            <a:extLst>
              <a:ext uri="{FF2B5EF4-FFF2-40B4-BE49-F238E27FC236}">
                <a16:creationId xmlns:a16="http://schemas.microsoft.com/office/drawing/2014/main" id="{39AC36D5-5A45-4C64-916E-611235D8DC88}"/>
              </a:ext>
            </a:extLst>
          </p:cNvPr>
          <p:cNvPicPr>
            <a:picLocks noChangeAspect="1"/>
          </p:cNvPicPr>
          <p:nvPr>
            <p:custDataLst>
              <p:tags r:id="rId7"/>
            </p:custDataLst>
          </p:nvPr>
        </p:nvPicPr>
        <p:blipFill>
          <a:blip r:embed="rId14"/>
          <a:stretch>
            <a:fillRect/>
          </a:stretch>
        </p:blipFill>
        <p:spPr>
          <a:xfrm>
            <a:off x="7380626" y="4912358"/>
            <a:ext cx="646424" cy="421634"/>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descr="50 Lps 2 bays-Model top"/>
            <p:cNvPicPr>
              <a:picLocks noChangeAspect="1" noChangeArrowheads="1"/>
            </p:cNvPicPr>
            <p:nvPr/>
          </p:nvPicPr>
          <p:blipFill>
            <a:blip r:embed="rId11"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2"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029672" y="4078991"/>
                <a:ext cx="6013621"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 is height of one expansion zone. Could be the depth of water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029672" y="4078991"/>
                <a:ext cx="6013621" cy="1384995"/>
              </a:xfrm>
              <a:prstGeom prst="rect">
                <a:avLst/>
              </a:prstGeom>
              <a:blipFill rotWithShape="1">
                <a:blip r:embed="rId16"/>
                <a:stretch>
                  <a:fillRect l="-2130" t="-4405" b="-11454"/>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17" name="Picture 16">
            <a:extLst>
              <a:ext uri="{FF2B5EF4-FFF2-40B4-BE49-F238E27FC236}">
                <a16:creationId xmlns:a16="http://schemas.microsoft.com/office/drawing/2014/main" id="{642F1633-E793-4720-9636-80398A281E13}"/>
              </a:ext>
            </a:extLst>
          </p:cNvPr>
          <p:cNvPicPr>
            <a:picLocks noChangeAspect="1"/>
          </p:cNvPicPr>
          <p:nvPr>
            <p:custDataLst>
              <p:tags r:id="rId1"/>
            </p:custDataLst>
          </p:nvPr>
        </p:nvPicPr>
        <p:blipFill>
          <a:blip r:embed="rId17"/>
          <a:stretch>
            <a:fillRect/>
          </a:stretch>
        </p:blipFill>
        <p:spPr>
          <a:xfrm>
            <a:off x="3385571" y="1838419"/>
            <a:ext cx="1055086" cy="276114"/>
          </a:xfrm>
          <a:prstGeom prst="rect">
            <a:avLst/>
          </a:prstGeom>
        </p:spPr>
      </p:pic>
      <p:pic>
        <p:nvPicPr>
          <p:cNvPr id="9" name="Picture 8">
            <a:extLst>
              <a:ext uri="{FF2B5EF4-FFF2-40B4-BE49-F238E27FC236}">
                <a16:creationId xmlns:a16="http://schemas.microsoft.com/office/drawing/2014/main" id="{27FF680B-505E-473F-88A1-9C09EC2F9871}"/>
              </a:ext>
            </a:extLst>
          </p:cNvPr>
          <p:cNvPicPr>
            <a:picLocks noChangeAspect="1"/>
          </p:cNvPicPr>
          <p:nvPr>
            <p:custDataLst>
              <p:tags r:id="rId2"/>
            </p:custDataLst>
          </p:nvPr>
        </p:nvPicPr>
        <p:blipFill>
          <a:blip r:embed="rId18"/>
          <a:stretch>
            <a:fillRect/>
          </a:stretch>
        </p:blipFill>
        <p:spPr>
          <a:xfrm>
            <a:off x="371508" y="1933063"/>
            <a:ext cx="1424443"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9"/>
          <a:stretch>
            <a:fillRect/>
          </a:stretch>
        </p:blipFill>
        <p:spPr>
          <a:xfrm>
            <a:off x="3472785" y="2456713"/>
            <a:ext cx="965485" cy="630857"/>
          </a:xfrm>
          <a:prstGeom prst="rect">
            <a:avLst/>
          </a:prstGeom>
        </p:spPr>
      </p:pic>
      <p:pic>
        <p:nvPicPr>
          <p:cNvPr id="19" name="Picture 18">
            <a:extLst>
              <a:ext uri="{FF2B5EF4-FFF2-40B4-BE49-F238E27FC236}">
                <a16:creationId xmlns:a16="http://schemas.microsoft.com/office/drawing/2014/main" id="{C754F8D8-C4A7-4CE4-98D4-DBB053FBBB3E}"/>
              </a:ext>
            </a:extLst>
          </p:cNvPr>
          <p:cNvPicPr>
            <a:picLocks noChangeAspect="1"/>
          </p:cNvPicPr>
          <p:nvPr>
            <p:custDataLst>
              <p:tags r:id="rId4"/>
            </p:custDataLst>
          </p:nvPr>
        </p:nvPicPr>
        <p:blipFill>
          <a:blip r:embed="rId20"/>
          <a:stretch>
            <a:fillRect/>
          </a:stretch>
        </p:blipFill>
        <p:spPr>
          <a:xfrm>
            <a:off x="403629" y="2890169"/>
            <a:ext cx="1551559"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21"/>
          <a:stretch>
            <a:fillRect/>
          </a:stretch>
        </p:blipFill>
        <p:spPr>
          <a:xfrm>
            <a:off x="3634136" y="3430516"/>
            <a:ext cx="1203200" cy="634515"/>
          </a:xfrm>
          <a:prstGeom prst="rect">
            <a:avLst/>
          </a:prstGeom>
        </p:spPr>
      </p:pic>
      <p:pic>
        <p:nvPicPr>
          <p:cNvPr id="25" name="Picture 24">
            <a:extLst>
              <a:ext uri="{FF2B5EF4-FFF2-40B4-BE49-F238E27FC236}">
                <a16:creationId xmlns:a16="http://schemas.microsoft.com/office/drawing/2014/main" id="{B9C7FBB9-7A4F-45E4-835B-B04CC705127E}"/>
              </a:ext>
            </a:extLst>
          </p:cNvPr>
          <p:cNvPicPr>
            <a:picLocks noChangeAspect="1"/>
          </p:cNvPicPr>
          <p:nvPr>
            <p:custDataLst>
              <p:tags r:id="rId6"/>
            </p:custDataLst>
          </p:nvPr>
        </p:nvPicPr>
        <p:blipFill>
          <a:blip r:embed="rId22"/>
          <a:stretch>
            <a:fillRect/>
          </a:stretch>
        </p:blipFill>
        <p:spPr>
          <a:xfrm>
            <a:off x="469621" y="3862714"/>
            <a:ext cx="2272715" cy="657970"/>
          </a:xfrm>
          <a:prstGeom prst="rect">
            <a:avLst/>
          </a:prstGeom>
        </p:spPr>
      </p:pic>
      <p:pic>
        <p:nvPicPr>
          <p:cNvPr id="31" name="Picture 30">
            <a:extLst>
              <a:ext uri="{FF2B5EF4-FFF2-40B4-BE49-F238E27FC236}">
                <a16:creationId xmlns:a16="http://schemas.microsoft.com/office/drawing/2014/main" id="{D9E87345-CB47-46E3-B5E9-09066F2BFC7A}"/>
              </a:ext>
            </a:extLst>
          </p:cNvPr>
          <p:cNvPicPr>
            <a:picLocks noChangeAspect="1"/>
          </p:cNvPicPr>
          <p:nvPr>
            <p:custDataLst>
              <p:tags r:id="rId7"/>
            </p:custDataLst>
          </p:nvPr>
        </p:nvPicPr>
        <p:blipFill>
          <a:blip r:embed="rId23"/>
          <a:stretch>
            <a:fillRect/>
          </a:stretch>
        </p:blipFill>
        <p:spPr>
          <a:xfrm>
            <a:off x="469621" y="4786276"/>
            <a:ext cx="2272715" cy="703526"/>
          </a:xfrm>
          <a:prstGeom prst="rect">
            <a:avLst/>
          </a:prstGeom>
        </p:spPr>
      </p:pic>
      <p:pic>
        <p:nvPicPr>
          <p:cNvPr id="33" name="Picture 32">
            <a:extLst>
              <a:ext uri="{FF2B5EF4-FFF2-40B4-BE49-F238E27FC236}">
                <a16:creationId xmlns:a16="http://schemas.microsoft.com/office/drawing/2014/main" id="{E4A955D5-83F0-40D4-923F-5383A04913C5}"/>
              </a:ext>
            </a:extLst>
          </p:cNvPr>
          <p:cNvPicPr>
            <a:picLocks noChangeAspect="1"/>
          </p:cNvPicPr>
          <p:nvPr>
            <p:custDataLst>
              <p:tags r:id="rId8"/>
            </p:custDataLst>
          </p:nvPr>
        </p:nvPicPr>
        <p:blipFill>
          <a:blip r:embed="rId24"/>
          <a:stretch>
            <a:fillRect/>
          </a:stretch>
        </p:blipFill>
        <p:spPr>
          <a:xfrm>
            <a:off x="-4890940" y="3295135"/>
            <a:ext cx="2968381" cy="847238"/>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76701" y="3738522"/>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3976701" y="3738522"/>
                <a:ext cx="4983893" cy="1200329"/>
              </a:xfrm>
              <a:prstGeom prst="rect">
                <a:avLst/>
              </a:prstGeom>
              <a:blipFill rotWithShape="1">
                <a:blip r:embed="rId10"/>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5" name="Picture 4">
            <a:extLst>
              <a:ext uri="{FF2B5EF4-FFF2-40B4-BE49-F238E27FC236}">
                <a16:creationId xmlns:a16="http://schemas.microsoft.com/office/drawing/2014/main" id="{98E53386-165C-45F6-83FB-428B1F76DA6C}"/>
              </a:ext>
            </a:extLst>
          </p:cNvPr>
          <p:cNvPicPr>
            <a:picLocks noChangeAspect="1"/>
          </p:cNvPicPr>
          <p:nvPr>
            <p:custDataLst>
              <p:tags r:id="rId1"/>
            </p:custDataLst>
          </p:nvPr>
        </p:nvPicPr>
        <p:blipFill>
          <a:blip r:embed="rId11"/>
          <a:stretch>
            <a:fillRect/>
          </a:stretch>
        </p:blipFill>
        <p:spPr>
          <a:xfrm>
            <a:off x="563794" y="1709885"/>
            <a:ext cx="2753829" cy="797256"/>
          </a:xfrm>
          <a:prstGeom prst="rect">
            <a:avLst/>
          </a:prstGeom>
        </p:spPr>
      </p:pic>
      <p:pic>
        <p:nvPicPr>
          <p:cNvPr id="9" name="Picture 8">
            <a:extLst>
              <a:ext uri="{FF2B5EF4-FFF2-40B4-BE49-F238E27FC236}">
                <a16:creationId xmlns:a16="http://schemas.microsoft.com/office/drawing/2014/main" id="{B08B4E7C-BC30-4036-8128-D3872960A9E5}"/>
              </a:ext>
            </a:extLst>
          </p:cNvPr>
          <p:cNvPicPr>
            <a:picLocks noChangeAspect="1"/>
          </p:cNvPicPr>
          <p:nvPr>
            <p:custDataLst>
              <p:tags r:id="rId2"/>
            </p:custDataLst>
          </p:nvPr>
        </p:nvPicPr>
        <p:blipFill>
          <a:blip r:embed="rId12"/>
          <a:stretch>
            <a:fillRect/>
          </a:stretch>
        </p:blipFill>
        <p:spPr>
          <a:xfrm>
            <a:off x="569157" y="2734904"/>
            <a:ext cx="2407026" cy="713366"/>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3"/>
          <a:stretch>
            <a:fillRect/>
          </a:stretch>
        </p:blipFill>
        <p:spPr>
          <a:xfrm>
            <a:off x="4020655" y="2710813"/>
            <a:ext cx="1250743" cy="667428"/>
          </a:xfrm>
          <a:prstGeom prst="rect">
            <a:avLst/>
          </a:prstGeom>
        </p:spPr>
      </p:pic>
      <p:pic>
        <p:nvPicPr>
          <p:cNvPr id="59" name="Picture 58">
            <a:extLst>
              <a:ext uri="{FF2B5EF4-FFF2-40B4-BE49-F238E27FC236}">
                <a16:creationId xmlns:a16="http://schemas.microsoft.com/office/drawing/2014/main" id="{87F86735-8DD7-4F87-AD2A-65EE22CB0888}"/>
              </a:ext>
            </a:extLst>
          </p:cNvPr>
          <p:cNvPicPr>
            <a:picLocks noChangeAspect="1"/>
          </p:cNvPicPr>
          <p:nvPr>
            <p:custDataLst>
              <p:tags r:id="rId4"/>
            </p:custDataLst>
          </p:nvPr>
        </p:nvPicPr>
        <p:blipFill>
          <a:blip r:embed="rId14"/>
          <a:stretch>
            <a:fillRect/>
          </a:stretch>
        </p:blipFill>
        <p:spPr>
          <a:xfrm>
            <a:off x="201799" y="4428553"/>
            <a:ext cx="3667551" cy="785780"/>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5"/>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err="1"/>
              <a:t>en</a:t>
            </a:r>
            <a:r>
              <a:rPr lang="en-US" dirty="0"/>
              <a:t> western Honduras</a:t>
            </a:r>
          </a:p>
        </p:txBody>
      </p:sp>
      <p:sp>
        <p:nvSpPr>
          <p:cNvPr id="100354" name="Rectangle 2"/>
          <p:cNvSpPr>
            <a:spLocks noGrp="1" noChangeArrowheads="1"/>
          </p:cNvSpPr>
          <p:nvPr>
            <p:ph type="title"/>
          </p:nvPr>
        </p:nvSpPr>
        <p:spPr/>
        <p:txBody>
          <a:bodyPr/>
          <a:lstStyle/>
          <a:p>
            <a:r>
              <a:rPr lang="en-US" dirty="0"/>
              <a:t>Meet the target H/S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21" name="Picture 20">
            <a:extLst>
              <a:ext uri="{FF2B5EF4-FFF2-40B4-BE49-F238E27FC236}">
                <a16:creationId xmlns:a16="http://schemas.microsoft.com/office/drawing/2014/main" id="{FEDDC98F-4369-4C1F-85BE-675DCB3BE292}"/>
              </a:ext>
            </a:extLst>
          </p:cNvPr>
          <p:cNvPicPr>
            <a:picLocks noChangeAspect="1"/>
          </p:cNvPicPr>
          <p:nvPr>
            <p:custDataLst>
              <p:tags r:id="rId3"/>
            </p:custDataLst>
          </p:nvPr>
        </p:nvPicPr>
        <p:blipFill>
          <a:blip r:embed="rId11"/>
          <a:stretch>
            <a:fillRect/>
          </a:stretch>
        </p:blipFill>
        <p:spPr>
          <a:xfrm>
            <a:off x="115444" y="3050671"/>
            <a:ext cx="4109599"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035240-5263-4704-8EF7-D0B0DE9D0102}"/>
              </a:ext>
            </a:extLst>
          </p:cNvPr>
          <p:cNvPicPr>
            <a:picLocks noChangeAspect="1"/>
          </p:cNvPicPr>
          <p:nvPr>
            <p:custDataLst>
              <p:tags r:id="rId5"/>
            </p:custDataLst>
          </p:nvPr>
        </p:nvPicPr>
        <p:blipFill>
          <a:blip r:embed="rId13"/>
          <a:stretch>
            <a:fillRect/>
          </a:stretch>
        </p:blipFill>
        <p:spPr>
          <a:xfrm>
            <a:off x="382114" y="1797009"/>
            <a:ext cx="2498600"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a:t>
                </a:r>
                <a14:m>
                  <m:oMath xmlns:m="http://schemas.openxmlformats.org/officeDocument/2006/math">
                    <m:acc>
                      <m:accPr>
                        <m:chr m:val="̅"/>
                        <m:ctrlPr>
                          <a:rPr lang="en-US" sz="3600" i="1">
                            <a:latin typeface="Cambria Math" panose="02040503050406030204" pitchFamily="18" charset="0"/>
                          </a:rPr>
                        </m:ctrlPr>
                      </m:accPr>
                      <m:e>
                        <m:r>
                          <a:rPr lang="en-US" sz="3600" b="1" i="1" smtClean="0">
                            <a:latin typeface="Cambria Math"/>
                          </a:rPr>
                          <m:t>𝑮</m:t>
                        </m:r>
                      </m:e>
                    </m:acc>
                  </m:oMath>
                </a14:m>
                <a:r>
                  <a:rPr lang="en-US" sz="3600" dirty="0"/>
                  <a:t>) and </a:t>
                </a:r>
                <a:r>
                  <a:rPr lang="en-US" sz="3600" dirty="0" err="1"/>
                  <a:t>G</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8182"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a:t>
                </a:r>
                <a14:m>
                  <m:oMath xmlns:m="http://schemas.openxmlformats.org/officeDocument/2006/math">
                    <m:acc>
                      <m:accPr>
                        <m:chr m:val="̅"/>
                        <m:ctrlPr>
                          <a:rPr lang="en-US" i="1">
                            <a:latin typeface="Cambria Math" panose="02040503050406030204" pitchFamily="18" charset="0"/>
                          </a:rPr>
                        </m:ctrlPr>
                      </m:accPr>
                      <m:e>
                        <m:r>
                          <a:rPr lang="en-US" b="1" i="1">
                            <a:latin typeface="Cambria Math"/>
                          </a:rPr>
                          <m:t>𝑮</m:t>
                        </m:r>
                      </m:e>
                    </m:acc>
                  </m:oMath>
                </a14:m>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778" b="-16712"/>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i="1" dirty="0" err="1"/>
                  <a:t>G</a:t>
                </a:r>
                <a:r>
                  <a:rPr lang="en-US" i="1" dirty="0" err="1">
                    <a:latin typeface="Symbol" pitchFamily="18" charset="2"/>
                  </a:rPr>
                  <a:t>q</a:t>
                </a:r>
                <a:endParaRPr lang="en-US" i="1"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99CB7-C4CF-4481-840B-3FE0FDA3B0A7}"/>
              </a:ext>
            </a:extLst>
          </p:cNvPr>
          <p:cNvPicPr>
            <a:picLocks noChangeAspect="1"/>
          </p:cNvPicPr>
          <p:nvPr>
            <p:custDataLst>
              <p:tags r:id="rId1"/>
            </p:custDataLst>
          </p:nvPr>
        </p:nvPicPr>
        <p:blipFill>
          <a:blip r:embed="rId10"/>
          <a:stretch>
            <a:fillRect/>
          </a:stretch>
        </p:blipFill>
        <p:spPr>
          <a:xfrm>
            <a:off x="6002978" y="1601651"/>
            <a:ext cx="1295237" cy="621714"/>
          </a:xfrm>
          <a:prstGeom prst="rect">
            <a:avLst/>
          </a:prstGeom>
        </p:spPr>
      </p:pic>
      <p:pic>
        <p:nvPicPr>
          <p:cNvPr id="7" name="Picture 6">
            <a:extLst>
              <a:ext uri="{FF2B5EF4-FFF2-40B4-BE49-F238E27FC236}">
                <a16:creationId xmlns:a16="http://schemas.microsoft.com/office/drawing/2014/main" id="{C4E55AC9-2CD5-4F5A-A7E8-AF6591319C5C}"/>
              </a:ext>
            </a:extLst>
          </p:cNvPr>
          <p:cNvPicPr>
            <a:picLocks noChangeAspect="1"/>
          </p:cNvPicPr>
          <p:nvPr>
            <p:custDataLst>
              <p:tags r:id="rId2"/>
            </p:custDataLst>
          </p:nvPr>
        </p:nvPicPr>
        <p:blipFill>
          <a:blip r:embed="rId11"/>
          <a:stretch>
            <a:fillRect/>
          </a:stretch>
        </p:blipFill>
        <p:spPr>
          <a:xfrm>
            <a:off x="7928706" y="1646497"/>
            <a:ext cx="810667" cy="528762"/>
          </a:xfrm>
          <a:prstGeom prst="rect">
            <a:avLst/>
          </a:prstGeom>
        </p:spPr>
      </p:pic>
      <p:pic>
        <p:nvPicPr>
          <p:cNvPr id="9" name="Picture 8">
            <a:extLst>
              <a:ext uri="{FF2B5EF4-FFF2-40B4-BE49-F238E27FC236}">
                <a16:creationId xmlns:a16="http://schemas.microsoft.com/office/drawing/2014/main" id="{7C2134FB-6B75-4721-B9C9-A2EF0161557D}"/>
              </a:ext>
            </a:extLst>
          </p:cNvPr>
          <p:cNvPicPr>
            <a:picLocks noChangeAspect="1"/>
          </p:cNvPicPr>
          <p:nvPr>
            <p:custDataLst>
              <p:tags r:id="rId3"/>
            </p:custDataLst>
          </p:nvPr>
        </p:nvPicPr>
        <p:blipFill>
          <a:blip r:embed="rId12"/>
          <a:stretch>
            <a:fillRect/>
          </a:stretch>
        </p:blipFill>
        <p:spPr>
          <a:xfrm>
            <a:off x="5832156" y="2295059"/>
            <a:ext cx="3109439" cy="666204"/>
          </a:xfrm>
          <a:prstGeom prst="rect">
            <a:avLst/>
          </a:prstGeom>
        </p:spPr>
      </p:pic>
      <p:pic>
        <p:nvPicPr>
          <p:cNvPr id="12" name="Picture 11">
            <a:extLst>
              <a:ext uri="{FF2B5EF4-FFF2-40B4-BE49-F238E27FC236}">
                <a16:creationId xmlns:a16="http://schemas.microsoft.com/office/drawing/2014/main" id="{597C52CF-E477-449C-8AAB-3D7A15724CCB}"/>
              </a:ext>
            </a:extLst>
          </p:cNvPr>
          <p:cNvPicPr>
            <a:picLocks noChangeAspect="1"/>
          </p:cNvPicPr>
          <p:nvPr>
            <p:custDataLst>
              <p:tags r:id="rId4"/>
            </p:custDataLst>
          </p:nvPr>
        </p:nvPicPr>
        <p:blipFill>
          <a:blip r:embed="rId13"/>
          <a:stretch>
            <a:fillRect/>
          </a:stretch>
        </p:blipFill>
        <p:spPr>
          <a:xfrm>
            <a:off x="5769405" y="4089443"/>
            <a:ext cx="3119300" cy="701306"/>
          </a:xfrm>
          <a:prstGeom prst="rect">
            <a:avLst/>
          </a:prstGeom>
        </p:spPr>
      </p:pic>
      <p:pic>
        <p:nvPicPr>
          <p:cNvPr id="14" name="Picture 13">
            <a:extLst>
              <a:ext uri="{FF2B5EF4-FFF2-40B4-BE49-F238E27FC236}">
                <a16:creationId xmlns:a16="http://schemas.microsoft.com/office/drawing/2014/main" id="{9864395B-03D4-44FE-A3B0-8945B5BEEA5C}"/>
              </a:ext>
            </a:extLst>
          </p:cNvPr>
          <p:cNvPicPr>
            <a:picLocks noChangeAspect="1"/>
          </p:cNvPicPr>
          <p:nvPr>
            <p:custDataLst>
              <p:tags r:id="rId5"/>
            </p:custDataLst>
          </p:nvPr>
        </p:nvPicPr>
        <p:blipFill>
          <a:blip r:embed="rId14"/>
          <a:stretch>
            <a:fillRect/>
          </a:stretch>
        </p:blipFill>
        <p:spPr>
          <a:xfrm>
            <a:off x="6455063" y="5165627"/>
            <a:ext cx="2332952" cy="696381"/>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938621" y="6156460"/>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The great transition at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oMath>
                </a14:m>
                <a:r>
                  <a:rPr lang="en-US" sz="2400" dirty="0"/>
                  <a:t>=5</a:t>
                </a:r>
              </a:p>
              <a:p>
                <a:r>
                  <a:rPr lang="en-US" sz="2800" dirty="0"/>
                  <a:t>Flocculator Design</a:t>
                </a:r>
              </a:p>
              <a:p>
                <a:pPr lvl="1"/>
                <a:r>
                  <a:rPr lang="en-US" sz="2400" dirty="0"/>
                  <a:t>Head loss, collision potential, residence time</a:t>
                </a:r>
              </a:p>
              <a:p>
                <a:pPr lvl="1"/>
                <a:r>
                  <a:rPr lang="en-US" sz="2400" dirty="0"/>
                  <a:t>Geometry of a baffle space to obtain desired energy dissipation rate</a:t>
                </a:r>
              </a:p>
              <a:p>
                <a:pPr lvl="1"/>
                <a:endParaRPr lang="en-US" sz="2400" dirty="0"/>
              </a:p>
              <a:p>
                <a:pPr lvl="1"/>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457200" y="1600200"/>
                <a:ext cx="6911163" cy="4525963"/>
              </a:xfrm>
              <a:blipFill>
                <a:blip r:embed="rId3"/>
                <a:stretch>
                  <a:fillRect l="-3439" t="-6604"/>
                </a:stretch>
              </a:blipFill>
            </p:spPr>
            <p:txBody>
              <a:bodyPr/>
              <a:lstStyle/>
              <a:p>
                <a:r>
                  <a:rPr lang="en-US">
                    <a:noFill/>
                  </a:rPr>
                  <a:t> </a:t>
                </a:r>
              </a:p>
            </p:txBody>
          </p:sp>
        </mc:Fallback>
      </mc:AlternateContent>
      <p:pic>
        <p:nvPicPr>
          <p:cNvPr id="35" name="Picture 59"/>
          <p:cNvPicPr>
            <a:picLocks noChangeAspect="1" noChangeArrowheads="1"/>
          </p:cNvPicPr>
          <p:nvPr/>
        </p:nvPicPr>
        <p:blipFill>
          <a:blip r:embed="rId4"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6"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(the detailed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14" name="Picture 13">
            <a:extLst>
              <a:ext uri="{FF2B5EF4-FFF2-40B4-BE49-F238E27FC236}">
                <a16:creationId xmlns:a16="http://schemas.microsoft.com/office/drawing/2014/main" id="{EABD1DC9-AF67-431D-AF9F-397180C68924}"/>
              </a:ext>
            </a:extLst>
          </p:cNvPr>
          <p:cNvPicPr>
            <a:picLocks noChangeAspect="1"/>
          </p:cNvPicPr>
          <p:nvPr>
            <p:custDataLst>
              <p:tags r:id="rId1"/>
            </p:custDataLst>
          </p:nvPr>
        </p:nvPicPr>
        <p:blipFill>
          <a:blip r:embed="rId9"/>
          <a:stretch>
            <a:fillRect/>
          </a:stretch>
        </p:blipFill>
        <p:spPr>
          <a:xfrm>
            <a:off x="125225" y="1603367"/>
            <a:ext cx="1176370"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20" name="Picture 19">
            <a:extLst>
              <a:ext uri="{FF2B5EF4-FFF2-40B4-BE49-F238E27FC236}">
                <a16:creationId xmlns:a16="http://schemas.microsoft.com/office/drawing/2014/main" id="{84469234-30A5-436C-AE06-4877CC39D241}"/>
              </a:ext>
            </a:extLst>
          </p:cNvPr>
          <p:cNvPicPr>
            <a:picLocks noChangeAspect="1"/>
          </p:cNvPicPr>
          <p:nvPr>
            <p:custDataLst>
              <p:tags r:id="rId3"/>
            </p:custDataLst>
          </p:nvPr>
        </p:nvPicPr>
        <p:blipFill>
          <a:blip r:embed="rId11"/>
          <a:stretch>
            <a:fillRect/>
          </a:stretch>
        </p:blipFill>
        <p:spPr>
          <a:xfrm>
            <a:off x="454488" y="3320870"/>
            <a:ext cx="1434064" cy="570714"/>
          </a:xfrm>
          <a:prstGeom prst="rect">
            <a:avLst/>
          </a:prstGeom>
        </p:spPr>
      </p:pic>
      <p:pic>
        <p:nvPicPr>
          <p:cNvPr id="23" name="Picture 22">
            <a:extLst>
              <a:ext uri="{FF2B5EF4-FFF2-40B4-BE49-F238E27FC236}">
                <a16:creationId xmlns:a16="http://schemas.microsoft.com/office/drawing/2014/main" id="{87CE618F-79D3-4B69-935B-F6D3DA728C02}"/>
              </a:ext>
            </a:extLst>
          </p:cNvPr>
          <p:cNvPicPr>
            <a:picLocks noChangeAspect="1"/>
          </p:cNvPicPr>
          <p:nvPr>
            <p:custDataLst>
              <p:tags r:id="rId4"/>
            </p:custDataLst>
          </p:nvPr>
        </p:nvPicPr>
        <p:blipFill>
          <a:blip r:embed="rId12"/>
          <a:stretch>
            <a:fillRect/>
          </a:stretch>
        </p:blipFill>
        <p:spPr>
          <a:xfrm>
            <a:off x="84846" y="4027474"/>
            <a:ext cx="2413887" cy="726495"/>
          </a:xfrm>
          <a:prstGeom prst="rect">
            <a:avLst/>
          </a:prstGeom>
        </p:spPr>
      </p:pic>
      <p:pic>
        <p:nvPicPr>
          <p:cNvPr id="25" name="Picture 24">
            <a:extLst>
              <a:ext uri="{FF2B5EF4-FFF2-40B4-BE49-F238E27FC236}">
                <a16:creationId xmlns:a16="http://schemas.microsoft.com/office/drawing/2014/main" id="{572F2DD4-448D-4D33-9EB1-C27A5BD30555}"/>
              </a:ext>
            </a:extLst>
          </p:cNvPr>
          <p:cNvPicPr>
            <a:picLocks noChangeAspect="1"/>
          </p:cNvPicPr>
          <p:nvPr>
            <p:custDataLst>
              <p:tags r:id="rId5"/>
            </p:custDataLst>
          </p:nvPr>
        </p:nvPicPr>
        <p:blipFill>
          <a:blip r:embed="rId13"/>
          <a:stretch>
            <a:fillRect/>
          </a:stretch>
        </p:blipFill>
        <p:spPr>
          <a:xfrm>
            <a:off x="153078" y="4905636"/>
            <a:ext cx="1827158" cy="580904"/>
          </a:xfrm>
          <a:prstGeom prst="rect">
            <a:avLst/>
          </a:prstGeom>
        </p:spPr>
      </p:pic>
      <p:pic>
        <p:nvPicPr>
          <p:cNvPr id="30" name="Picture 29">
            <a:extLst>
              <a:ext uri="{FF2B5EF4-FFF2-40B4-BE49-F238E27FC236}">
                <a16:creationId xmlns:a16="http://schemas.microsoft.com/office/drawing/2014/main" id="{0B93B40D-ADD8-4142-906F-3BFAB98081A3}"/>
              </a:ext>
            </a:extLst>
          </p:cNvPr>
          <p:cNvPicPr>
            <a:picLocks noChangeAspect="1"/>
          </p:cNvPicPr>
          <p:nvPr>
            <p:custDataLst>
              <p:tags r:id="rId6"/>
            </p:custDataLst>
          </p:nvPr>
        </p:nvPicPr>
        <p:blipFill>
          <a:blip r:embed="rId14"/>
          <a:stretch>
            <a:fillRect/>
          </a:stretch>
        </p:blipFill>
        <p:spPr>
          <a:xfrm>
            <a:off x="156736" y="5830032"/>
            <a:ext cx="1822790"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8646" y="1327329"/>
            <a:ext cx="5935354" cy="553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6DC7803-7549-4B52-83D1-848A2AFF0DCA}"/>
              </a:ext>
            </a:extLst>
          </p:cNvPr>
          <p:cNvPicPr>
            <a:picLocks noChangeAspect="1"/>
          </p:cNvPicPr>
          <p:nvPr>
            <p:custDataLst>
              <p:tags r:id="rId1"/>
            </p:custDataLst>
          </p:nvPr>
        </p:nvPicPr>
        <p:blipFill>
          <a:blip r:embed="rId6"/>
          <a:stretch>
            <a:fillRect/>
          </a:stretch>
        </p:blipFill>
        <p:spPr>
          <a:xfrm>
            <a:off x="5004078" y="1980636"/>
            <a:ext cx="2770648" cy="1137946"/>
          </a:xfrm>
          <a:prstGeom prst="rect">
            <a:avLst/>
          </a:prstGeom>
        </p:spPr>
      </p:pic>
      <p:sp>
        <p:nvSpPr>
          <p:cNvPr id="2" name="Title 1"/>
          <p:cNvSpPr>
            <a:spLocks noGrp="1"/>
          </p:cNvSpPr>
          <p:nvPr>
            <p:ph type="title"/>
          </p:nvPr>
        </p:nvSpPr>
        <p:spPr/>
        <p:txBody>
          <a:bodyPr/>
          <a:lstStyle/>
          <a:p>
            <a:r>
              <a:rPr lang="en-US" dirty="0"/>
              <a:t>Velocity guidelines?</a:t>
            </a:r>
          </a:p>
        </p:txBody>
      </p:sp>
      <p:sp>
        <p:nvSpPr>
          <p:cNvPr id="3" name="Content Placeholder 2"/>
          <p:cNvSpPr>
            <a:spLocks noGrp="1"/>
          </p:cNvSpPr>
          <p:nvPr>
            <p:ph idx="1"/>
          </p:nvPr>
        </p:nvSpPr>
        <p:spPr>
          <a:xfrm>
            <a:off x="457199" y="1600200"/>
            <a:ext cx="2927445" cy="4525963"/>
          </a:xfrm>
        </p:spPr>
        <p:txBody>
          <a:bodyPr/>
          <a:lstStyle/>
          <a:p>
            <a:r>
              <a:rPr lang="en-US" dirty="0"/>
              <a:t>Why does V increase with flow rate?</a:t>
            </a:r>
          </a:p>
          <a:p>
            <a:r>
              <a:rPr lang="en-US" dirty="0"/>
              <a:t>Why does V increase in steps?</a:t>
            </a:r>
          </a:p>
          <a:p>
            <a:r>
              <a:rPr lang="en-US" dirty="0"/>
              <a:t>Why does V remain constant above 70 L/s?</a:t>
            </a:r>
          </a:p>
        </p:txBody>
      </p:sp>
      <p:sp>
        <p:nvSpPr>
          <p:cNvPr id="6" name="Oval 5"/>
          <p:cNvSpPr/>
          <p:nvPr/>
        </p:nvSpPr>
        <p:spPr>
          <a:xfrm>
            <a:off x="6925827" y="2607714"/>
            <a:ext cx="745958" cy="6027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8FA383D-2961-48DD-9EA2-A7FBF029E2B3}"/>
              </a:ext>
            </a:extLst>
          </p:cNvPr>
          <p:cNvPicPr>
            <a:picLocks noChangeAspect="1"/>
          </p:cNvPicPr>
          <p:nvPr>
            <p:custDataLst>
              <p:tags r:id="rId2"/>
            </p:custDataLst>
          </p:nvPr>
        </p:nvPicPr>
        <p:blipFill>
          <a:blip r:embed="rId7"/>
          <a:stretch>
            <a:fillRect/>
          </a:stretch>
        </p:blipFill>
        <p:spPr>
          <a:xfrm>
            <a:off x="5630334" y="3695489"/>
            <a:ext cx="2770648" cy="624222"/>
          </a:xfrm>
          <a:prstGeom prst="rect">
            <a:avLst/>
          </a:prstGeom>
        </p:spPr>
      </p:pic>
    </p:spTree>
    <p:extLst>
      <p:ext uri="{BB962C8B-B14F-4D97-AF65-F5344CB8AC3E}">
        <p14:creationId xmlns:p14="http://schemas.microsoft.com/office/powerpoint/2010/main" val="9678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16"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58"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30" y="3970607"/>
            <a:ext cx="8545189" cy="27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Grp="1" noChangeArrowheads="1"/>
          </p:cNvSpPr>
          <p:nvPr>
            <p:ph type="title"/>
          </p:nvPr>
        </p:nvSpPr>
        <p:spPr>
          <a:effectLst/>
        </p:spPr>
        <p:txBody>
          <a:bodyPr/>
          <a:lstStyle/>
          <a:p>
            <a:r>
              <a:rPr lang="en-US" dirty="0"/>
              <a:t>Top View</a:t>
            </a:r>
          </a:p>
        </p:txBody>
      </p:sp>
      <p:sp>
        <p:nvSpPr>
          <p:cNvPr id="65544" name="Rectangle 8"/>
          <p:cNvSpPr>
            <a:spLocks noChangeArrowheads="1"/>
          </p:cNvSpPr>
          <p:nvPr/>
        </p:nvSpPr>
        <p:spPr bwMode="auto">
          <a:xfrm>
            <a:off x="736600" y="1941513"/>
            <a:ext cx="5537029" cy="1384995"/>
          </a:xfrm>
          <a:prstGeom prst="rect">
            <a:avLst/>
          </a:prstGeom>
          <a:noFill/>
          <a:ln w="12700">
            <a:noFill/>
            <a:miter lim="800000"/>
            <a:headEnd type="none" w="lg" len="med"/>
            <a:tailEnd type="none" w="lg" len="med"/>
          </a:ln>
          <a:effectLst/>
        </p:spPr>
        <p:txBody>
          <a:bodyPr wrap="none">
            <a:spAutoFit/>
          </a:bodyPr>
          <a:lstStyle/>
          <a:p>
            <a:r>
              <a:rPr lang="en-US" dirty="0"/>
              <a:t>W = Width of the flocculator channel</a:t>
            </a:r>
          </a:p>
          <a:p>
            <a:r>
              <a:rPr lang="en-US" dirty="0"/>
              <a:t>S = Space </a:t>
            </a:r>
            <a:r>
              <a:rPr lang="en-US" u="sng" dirty="0"/>
              <a:t>between</a:t>
            </a:r>
            <a:r>
              <a:rPr lang="en-US" dirty="0"/>
              <a:t> baffles</a:t>
            </a:r>
          </a:p>
          <a:p>
            <a:r>
              <a:rPr lang="en-US" dirty="0"/>
              <a:t>L = Length of a flocculator channel</a:t>
            </a:r>
          </a:p>
        </p:txBody>
      </p:sp>
      <p:sp>
        <p:nvSpPr>
          <p:cNvPr id="12" name="Line 6"/>
          <p:cNvSpPr>
            <a:spLocks noChangeShapeType="1"/>
          </p:cNvSpPr>
          <p:nvPr/>
        </p:nvSpPr>
        <p:spPr bwMode="auto">
          <a:xfrm>
            <a:off x="8480440" y="4127673"/>
            <a:ext cx="0" cy="1099782"/>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3" name="Text Box 7"/>
          <p:cNvSpPr txBox="1">
            <a:spLocks noChangeArrowheads="1"/>
          </p:cNvSpPr>
          <p:nvPr/>
        </p:nvSpPr>
        <p:spPr bwMode="auto">
          <a:xfrm>
            <a:off x="8480440" y="4477509"/>
            <a:ext cx="426720" cy="400110"/>
          </a:xfrm>
          <a:prstGeom prst="rect">
            <a:avLst/>
          </a:prstGeom>
          <a:noFill/>
          <a:ln w="12700">
            <a:noFill/>
            <a:miter lim="800000"/>
            <a:headEnd type="none" w="lg" len="med"/>
            <a:tailEnd type="none" w="lg" len="med"/>
          </a:ln>
          <a:effectLst/>
        </p:spPr>
        <p:txBody>
          <a:bodyPr wrap="none">
            <a:spAutoFit/>
          </a:bodyPr>
          <a:lstStyle/>
          <a:p>
            <a:r>
              <a:rPr lang="es-HN" sz="2000" dirty="0"/>
              <a:t>W</a:t>
            </a:r>
          </a:p>
        </p:txBody>
      </p:sp>
      <p:sp>
        <p:nvSpPr>
          <p:cNvPr id="14" name="Line 30"/>
          <p:cNvSpPr>
            <a:spLocks noChangeShapeType="1"/>
          </p:cNvSpPr>
          <p:nvPr/>
        </p:nvSpPr>
        <p:spPr bwMode="auto">
          <a:xfrm rot="-5400000" flipH="1">
            <a:off x="7986164" y="4363545"/>
            <a:ext cx="1" cy="227927"/>
          </a:xfrm>
          <a:prstGeom prst="line">
            <a:avLst/>
          </a:prstGeom>
          <a:noFill/>
          <a:ln w="19050">
            <a:solidFill>
              <a:schemeClr val="tx1"/>
            </a:solidFill>
            <a:round/>
            <a:headEnd type="triangle" w="med" len="med"/>
            <a:tailEnd type="triangle" w="med" len="med"/>
          </a:ln>
          <a:effectLst/>
        </p:spPr>
        <p:txBody>
          <a:bodyPr wrap="square" anchor="ctr">
            <a:spAutoFit/>
          </a:bodyPr>
          <a:lstStyle/>
          <a:p>
            <a:endParaRPr lang="es-HN"/>
          </a:p>
        </p:txBody>
      </p:sp>
      <p:sp>
        <p:nvSpPr>
          <p:cNvPr id="15" name="Text Box 31"/>
          <p:cNvSpPr txBox="1">
            <a:spLocks noChangeArrowheads="1"/>
          </p:cNvSpPr>
          <p:nvPr/>
        </p:nvSpPr>
        <p:spPr bwMode="auto">
          <a:xfrm>
            <a:off x="7789019" y="3866063"/>
            <a:ext cx="394289" cy="523220"/>
          </a:xfrm>
          <a:prstGeom prst="rect">
            <a:avLst/>
          </a:prstGeom>
          <a:noFill/>
          <a:ln w="12700">
            <a:noFill/>
            <a:miter lim="800000"/>
            <a:headEnd type="none" w="lg" len="med"/>
            <a:tailEnd type="none" w="lg" len="med"/>
          </a:ln>
          <a:effectLst/>
        </p:spPr>
        <p:txBody>
          <a:bodyPr wrap="square">
            <a:spAutoFit/>
          </a:bodyPr>
          <a:lstStyle/>
          <a:p>
            <a:r>
              <a:rPr lang="es-HN" dirty="0"/>
              <a:t>S</a:t>
            </a:r>
          </a:p>
        </p:txBody>
      </p:sp>
      <p:sp>
        <p:nvSpPr>
          <p:cNvPr id="16" name="Line 32"/>
          <p:cNvSpPr>
            <a:spLocks noChangeShapeType="1"/>
          </p:cNvSpPr>
          <p:nvPr/>
        </p:nvSpPr>
        <p:spPr bwMode="auto">
          <a:xfrm rot="-5400000">
            <a:off x="4730203" y="1709719"/>
            <a:ext cx="0" cy="7955280"/>
          </a:xfrm>
          <a:prstGeom prst="line">
            <a:avLst/>
          </a:prstGeom>
          <a:noFill/>
          <a:ln w="38100">
            <a:solidFill>
              <a:schemeClr val="tx1"/>
            </a:solidFill>
            <a:round/>
            <a:headEnd type="triangle" w="med" len="med"/>
            <a:tailEnd type="triangle" w="med" len="med"/>
          </a:ln>
          <a:effectLst/>
        </p:spPr>
        <p:txBody>
          <a:bodyPr wrap="square" anchor="ctr">
            <a:spAutoFit/>
          </a:bodyPr>
          <a:lstStyle/>
          <a:p>
            <a:endParaRPr lang="es-HN"/>
          </a:p>
        </p:txBody>
      </p:sp>
      <p:sp>
        <p:nvSpPr>
          <p:cNvPr id="17" name="Text Box 33"/>
          <p:cNvSpPr txBox="1">
            <a:spLocks noChangeArrowheads="1"/>
          </p:cNvSpPr>
          <p:nvPr/>
        </p:nvSpPr>
        <p:spPr bwMode="auto">
          <a:xfrm>
            <a:off x="4228353" y="5729381"/>
            <a:ext cx="320675" cy="523220"/>
          </a:xfrm>
          <a:prstGeom prst="rect">
            <a:avLst/>
          </a:prstGeom>
          <a:noFill/>
          <a:ln w="12700">
            <a:noFill/>
            <a:miter lim="800000"/>
            <a:headEnd type="none" w="lg" len="med"/>
            <a:tailEnd type="none" w="lg" len="med"/>
          </a:ln>
          <a:effectLst/>
        </p:spPr>
        <p:txBody>
          <a:bodyPr>
            <a:spAutoFit/>
          </a:bodyPr>
          <a:lstStyle/>
          <a:p>
            <a:r>
              <a:rPr lang="es-HN" dirty="0"/>
              <a:t>L</a:t>
            </a:r>
          </a:p>
        </p:txBody>
      </p:sp>
      <p:pic>
        <p:nvPicPr>
          <p:cNvPr id="2235394" name="Picture 2"/>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00398" y="0"/>
            <a:ext cx="2543602" cy="292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5" name="Picture 4">
            <a:extLst>
              <a:ext uri="{FF2B5EF4-FFF2-40B4-BE49-F238E27FC236}">
                <a16:creationId xmlns:a16="http://schemas.microsoft.com/office/drawing/2014/main" id="{5AB9482C-4D42-4225-BA86-703390920304}"/>
              </a:ext>
            </a:extLst>
          </p:cNvPr>
          <p:cNvPicPr>
            <a:picLocks noChangeAspect="1"/>
          </p:cNvPicPr>
          <p:nvPr>
            <p:custDataLst>
              <p:tags r:id="rId1"/>
            </p:custDataLst>
          </p:nvPr>
        </p:nvPicPr>
        <p:blipFill>
          <a:blip r:embed="rId5"/>
          <a:stretch>
            <a:fillRect/>
          </a:stretch>
        </p:blipFill>
        <p:spPr>
          <a:xfrm>
            <a:off x="9144000" y="1984257"/>
            <a:ext cx="3020190"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11111E-6 L -0.39461 -1.11111E-6 " pathEditMode="relative" rAng="0" ptsTypes="AA">
                                      <p:cBhvr>
                                        <p:cTn id="6" dur="2000" fill="hold"/>
                                        <p:tgtEl>
                                          <p:spTgt spid="5"/>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706106-1E03-449F-AC18-9CF96076EBBA}"/>
              </a:ext>
            </a:extLst>
          </p:cNvPr>
          <p:cNvPicPr>
            <a:picLocks noChangeAspect="1"/>
          </p:cNvPicPr>
          <p:nvPr>
            <p:custDataLst>
              <p:tags r:id="rId1"/>
            </p:custDataLst>
          </p:nvPr>
        </p:nvPicPr>
        <p:blipFill>
          <a:blip r:embed="rId3"/>
          <a:stretch>
            <a:fillRect/>
          </a:stretch>
        </p:blipFill>
        <p:spPr>
          <a:xfrm>
            <a:off x="149063" y="3587278"/>
            <a:ext cx="3515083" cy="3093940"/>
          </a:xfrm>
          <a:prstGeom prst="rect">
            <a:avLst/>
          </a:prstGeom>
        </p:spPr>
      </p:pic>
      <p:sp>
        <p:nvSpPr>
          <p:cNvPr id="2" name="Title 1"/>
          <p:cNvSpPr>
            <a:spLocks noGrp="1"/>
          </p:cNvSpPr>
          <p:nvPr>
            <p:ph type="title"/>
          </p:nvPr>
        </p:nvSpPr>
        <p:spPr/>
        <p:txBody>
          <a:bodyPr/>
          <a:lstStyle/>
          <a:p>
            <a:r>
              <a:rPr lang="en-US" dirty="0"/>
              <a:t>Shear limits the size of flocs by not allowing them to grow</a:t>
            </a:r>
          </a:p>
        </p:txBody>
      </p:sp>
      <p:sp>
        <p:nvSpPr>
          <p:cNvPr id="34" name="Content Placeholder 33"/>
          <p:cNvSpPr>
            <a:spLocks noGrp="1"/>
          </p:cNvSpPr>
          <p:nvPr>
            <p:ph idx="1"/>
          </p:nvPr>
        </p:nvSpPr>
        <p:spPr>
          <a:xfrm>
            <a:off x="457199" y="1600200"/>
            <a:ext cx="8249831" cy="4525963"/>
          </a:xfrm>
        </p:spPr>
        <p:txBody>
          <a:bodyPr/>
          <a:lstStyle/>
          <a:p>
            <a:r>
              <a:rPr lang="en-US" sz="2400" dirty="0"/>
              <a:t>Tangent velocities of the approaching particle surfaces increase as size of either particle increases</a:t>
            </a:r>
          </a:p>
          <a:p>
            <a:r>
              <a:rPr lang="en-US" sz="2400" dirty="0"/>
              <a:t>Bonds formed on impact are unzipped due to rotation and high tangent velocities (perhaps a maximum relative velocity?)</a:t>
            </a:r>
          </a:p>
        </p:txBody>
      </p:sp>
      <p:sp>
        <p:nvSpPr>
          <p:cNvPr id="4" name="Oval 3"/>
          <p:cNvSpPr/>
          <p:nvPr/>
        </p:nvSpPr>
        <p:spPr>
          <a:xfrm>
            <a:off x="3843717" y="4062197"/>
            <a:ext cx="2743200" cy="274320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32053" y="4360255"/>
            <a:ext cx="274320" cy="274320"/>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cxnSp>
        <p:nvCxnSpPr>
          <p:cNvPr id="33" name="Straight Arrow Connector 32"/>
          <p:cNvCxnSpPr/>
          <p:nvPr/>
        </p:nvCxnSpPr>
        <p:spPr>
          <a:xfrm>
            <a:off x="2369213" y="4497415"/>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33642" y="4029832"/>
            <a:ext cx="629471" cy="276899"/>
            <a:chOff x="4333642" y="4029832"/>
            <a:chExt cx="629471" cy="276899"/>
          </a:xfrm>
        </p:grpSpPr>
        <p:cxnSp>
          <p:nvCxnSpPr>
            <p:cNvPr id="36" name="Straight Arrow Connector 35"/>
            <p:cNvCxnSpPr/>
            <p:nvPr/>
          </p:nvCxnSpPr>
          <p:spPr>
            <a:xfrm rot="10800000" flipV="1">
              <a:off x="4333642" y="4217379"/>
              <a:ext cx="149703" cy="89352"/>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5913" y="4029832"/>
              <a:ext cx="457200" cy="228600"/>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p:cNvCxnSpPr>
          <p:nvPr/>
        </p:nvCxnSpPr>
        <p:spPr>
          <a:xfrm>
            <a:off x="1868024" y="3961816"/>
            <a:ext cx="370171" cy="37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868024" y="4726016"/>
            <a:ext cx="1927140" cy="790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897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432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remove" grpId="1" nodeType="withEffect">
                                  <p:stCondLst>
                                    <p:cond delay="0"/>
                                  </p:stCondLst>
                                  <p:childTnLst>
                                    <p:animMotion origin="layout" path="M 2.22222E-6 -7.65672E-7 C 0.1967 -0.00555 0.17066 -0.01434 0.21614 -0.04673 C 0.26163 -0.07911 0.27465 -0.08351 0.30382 -0.08929 C 0.33298 -0.09507 0.58194 -0.10271 0.65382 -0.10618 " pathEditMode="relative" rAng="0" ptsTypes="ssss">
                                      <p:cBhvr>
                                        <p:cTn id="10" dur="10000" fill="hold"/>
                                        <p:tgtEl>
                                          <p:spTgt spid="5"/>
                                        </p:tgtEl>
                                        <p:attrNameLst>
                                          <p:attrName>ppt_x</p:attrName>
                                          <p:attrName>ppt_y</p:attrName>
                                        </p:attrNameLst>
                                      </p:cBhvr>
                                      <p:rCtr x="32691" y="-5320"/>
                                    </p:animMotion>
                                  </p:childTnLst>
                                </p:cTn>
                              </p:par>
                              <p:par>
                                <p:cTn id="11" presetID="1" presetClass="entr" presetSubtype="0" fill="hold" nodeType="withEffect">
                                  <p:stCondLst>
                                    <p:cond delay="3700"/>
                                  </p:stCondLst>
                                  <p:childTnLst>
                                    <p:set>
                                      <p:cBhvr>
                                        <p:cTn id="12" dur="1" fill="hold">
                                          <p:stCondLst>
                                            <p:cond delay="0"/>
                                          </p:stCondLst>
                                        </p:cTn>
                                        <p:tgtEl>
                                          <p:spTgt spid="39"/>
                                        </p:tgtEl>
                                        <p:attrNameLst>
                                          <p:attrName>style.visibility</p:attrName>
                                        </p:attrNameLst>
                                      </p:cBhvr>
                                      <p:to>
                                        <p:strVal val="visible"/>
                                      </p:to>
                                    </p:set>
                                  </p:childTnLst>
                                </p:cTn>
                              </p:par>
                              <p:par>
                                <p:cTn id="13" presetID="10" presetClass="exit" presetSubtype="0" fill="hold" nodeType="withEffect">
                                  <p:stCondLst>
                                    <p:cond delay="59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ffectLst/>
        </p:spPr>
        <p:txBody>
          <a:bodyPr/>
          <a:lstStyle/>
          <a:p>
            <a:r>
              <a:rPr lang="en-US" sz="4000" dirty="0"/>
              <a:t>Shear limits the size of flocs by tearing them apart</a:t>
            </a:r>
          </a:p>
        </p:txBody>
      </p:sp>
      <p:sp>
        <p:nvSpPr>
          <p:cNvPr id="107523" name="Rectangle 3"/>
          <p:cNvSpPr>
            <a:spLocks noGrp="1" noChangeArrowheads="1"/>
          </p:cNvSpPr>
          <p:nvPr>
            <p:ph idx="1"/>
          </p:nvPr>
        </p:nvSpPr>
        <p:spPr>
          <a:xfrm>
            <a:off x="457200" y="1600200"/>
            <a:ext cx="4460789" cy="4525963"/>
          </a:xfrm>
        </p:spPr>
        <p:txBody>
          <a:bodyPr/>
          <a:lstStyle/>
          <a:p>
            <a:r>
              <a:rPr lang="en-US" sz="2800" dirty="0"/>
              <a:t>A floc in turbulent flow experiences a shear force due to the drag of the fluid on the floc caused by the velocity gradient</a:t>
            </a:r>
          </a:p>
          <a:p>
            <a:r>
              <a:rPr lang="en-US" sz="2800" dirty="0"/>
              <a:t>The floc will also rotate and this will reduce the difference in velocity between the floc and the fluid</a:t>
            </a:r>
          </a:p>
        </p:txBody>
      </p:sp>
      <p:grpSp>
        <p:nvGrpSpPr>
          <p:cNvPr id="107524" name="Group 4"/>
          <p:cNvGrpSpPr>
            <a:grpSpLocks/>
          </p:cNvGrpSpPr>
          <p:nvPr/>
        </p:nvGrpSpPr>
        <p:grpSpPr bwMode="auto">
          <a:xfrm>
            <a:off x="5257800" y="1981200"/>
            <a:ext cx="5562600" cy="3810000"/>
            <a:chOff x="2448" y="2592"/>
            <a:chExt cx="1248" cy="2400"/>
          </a:xfrm>
        </p:grpSpPr>
        <p:grpSp>
          <p:nvGrpSpPr>
            <p:cNvPr id="107525" name="Group 5"/>
            <p:cNvGrpSpPr>
              <a:grpSpLocks/>
            </p:cNvGrpSpPr>
            <p:nvPr/>
          </p:nvGrpSpPr>
          <p:grpSpPr bwMode="auto">
            <a:xfrm>
              <a:off x="3072" y="2592"/>
              <a:ext cx="624" cy="1152"/>
              <a:chOff x="2448" y="3648"/>
              <a:chExt cx="624" cy="1152"/>
            </a:xfrm>
          </p:grpSpPr>
          <p:sp>
            <p:nvSpPr>
              <p:cNvPr id="107526" name="Line 6"/>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7" name="Line 7"/>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8" name="Line 8"/>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29" name="Line 9"/>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0" name="Line 10"/>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1" name="Line 11"/>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2" name="Line 12"/>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nvGrpSpPr>
            <p:cNvPr id="107533" name="Group 13"/>
            <p:cNvGrpSpPr>
              <a:grpSpLocks/>
            </p:cNvGrpSpPr>
            <p:nvPr/>
          </p:nvGrpSpPr>
          <p:grpSpPr bwMode="auto">
            <a:xfrm flipH="1" flipV="1">
              <a:off x="2448" y="3840"/>
              <a:ext cx="624" cy="1152"/>
              <a:chOff x="2448" y="3648"/>
              <a:chExt cx="624" cy="1152"/>
            </a:xfrm>
          </p:grpSpPr>
          <p:sp>
            <p:nvSpPr>
              <p:cNvPr id="107534" name="Line 14"/>
              <p:cNvSpPr>
                <a:spLocks noChangeShapeType="1"/>
              </p:cNvSpPr>
              <p:nvPr/>
            </p:nvSpPr>
            <p:spPr bwMode="auto">
              <a:xfrm>
                <a:off x="2448" y="3648"/>
                <a:ext cx="62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5" name="Line 15"/>
              <p:cNvSpPr>
                <a:spLocks noChangeShapeType="1"/>
              </p:cNvSpPr>
              <p:nvPr/>
            </p:nvSpPr>
            <p:spPr bwMode="auto">
              <a:xfrm>
                <a:off x="2448" y="3840"/>
                <a:ext cx="52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6" name="Line 16"/>
              <p:cNvSpPr>
                <a:spLocks noChangeShapeType="1"/>
              </p:cNvSpPr>
              <p:nvPr/>
            </p:nvSpPr>
            <p:spPr bwMode="auto">
              <a:xfrm>
                <a:off x="2448" y="4032"/>
                <a:ext cx="432"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7" name="Line 17"/>
              <p:cNvSpPr>
                <a:spLocks noChangeShapeType="1"/>
              </p:cNvSpPr>
              <p:nvPr/>
            </p:nvSpPr>
            <p:spPr bwMode="auto">
              <a:xfrm>
                <a:off x="2448" y="4224"/>
                <a:ext cx="336"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8" name="Line 18"/>
              <p:cNvSpPr>
                <a:spLocks noChangeShapeType="1"/>
              </p:cNvSpPr>
              <p:nvPr/>
            </p:nvSpPr>
            <p:spPr bwMode="auto">
              <a:xfrm>
                <a:off x="2448" y="4416"/>
                <a:ext cx="24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39" name="Line 19"/>
              <p:cNvSpPr>
                <a:spLocks noChangeShapeType="1"/>
              </p:cNvSpPr>
              <p:nvPr/>
            </p:nvSpPr>
            <p:spPr bwMode="auto">
              <a:xfrm>
                <a:off x="2448" y="4608"/>
                <a:ext cx="144"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107540" name="Line 20"/>
              <p:cNvSpPr>
                <a:spLocks noChangeShapeType="1"/>
              </p:cNvSpPr>
              <p:nvPr/>
            </p:nvSpPr>
            <p:spPr bwMode="auto">
              <a:xfrm>
                <a:off x="2448" y="4800"/>
                <a:ext cx="48"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grpSp>
      </p:grpSp>
      <p:pic>
        <p:nvPicPr>
          <p:cNvPr id="51609" name="Picture 2457"/>
          <p:cNvPicPr>
            <a:picLocks noChangeAspect="1" noChangeArrowheads="1"/>
          </p:cNvPicPr>
          <p:nvPr/>
        </p:nvPicPr>
        <p:blipFill>
          <a:blip r:embed="rId3" cstate="screen"/>
          <a:srcRect/>
          <a:stretch>
            <a:fillRect/>
          </a:stretch>
        </p:blipFill>
        <p:spPr bwMode="auto">
          <a:xfrm>
            <a:off x="7086600" y="2590800"/>
            <a:ext cx="1695450" cy="1257300"/>
          </a:xfrm>
          <a:prstGeom prst="rect">
            <a:avLst/>
          </a:prstGeom>
          <a:noFill/>
          <a:ln w="12700">
            <a:noFill/>
            <a:miter lim="800000"/>
            <a:headEnd type="none" w="lg" len="med"/>
            <a:tailEnd type="none" w="lg" len="med"/>
          </a:ln>
        </p:spPr>
      </p:pic>
      <p:pic>
        <p:nvPicPr>
          <p:cNvPr id="51610" name="Picture 2458"/>
          <p:cNvPicPr>
            <a:picLocks noChangeAspect="1" noChangeArrowheads="1"/>
          </p:cNvPicPr>
          <p:nvPr/>
        </p:nvPicPr>
        <p:blipFill>
          <a:blip r:embed="rId4" cstate="screen"/>
          <a:srcRect/>
          <a:stretch>
            <a:fillRect/>
          </a:stretch>
        </p:blipFill>
        <p:spPr bwMode="auto">
          <a:xfrm>
            <a:off x="6905625" y="3733800"/>
            <a:ext cx="1933575" cy="1295400"/>
          </a:xfrm>
          <a:prstGeom prst="rect">
            <a:avLst/>
          </a:prstGeom>
          <a:noFill/>
          <a:ln w="12700">
            <a:noFill/>
            <a:miter lim="800000"/>
            <a:headEnd type="none" w="lg" len="med"/>
            <a:tailEnd type="none" w="lg" len="med"/>
          </a:ln>
        </p:spPr>
      </p:pic>
      <p:sp>
        <p:nvSpPr>
          <p:cNvPr id="2" name="TextBox 1"/>
          <p:cNvSpPr txBox="1"/>
          <p:nvPr/>
        </p:nvSpPr>
        <p:spPr>
          <a:xfrm>
            <a:off x="607963" y="6065049"/>
            <a:ext cx="7867744" cy="707886"/>
          </a:xfrm>
          <a:prstGeom prst="rect">
            <a:avLst/>
          </a:prstGeom>
          <a:noFill/>
        </p:spPr>
        <p:txBody>
          <a:bodyPr wrap="square" rtlCol="0">
            <a:spAutoFit/>
          </a:bodyPr>
          <a:lstStyle/>
          <a:p>
            <a:pPr marL="173038" indent="-173038"/>
            <a:r>
              <a:rPr lang="en-US" sz="2000" dirty="0"/>
              <a:t>*edge of knowledge – in well designed flocculators floc breakup is likely not significant and floc growth is the limiting factor.</a:t>
            </a:r>
          </a:p>
        </p:txBody>
      </p:sp>
      <p:sp>
        <p:nvSpPr>
          <p:cNvPr id="24" name="Oval 2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51609"/>
                                        </p:tgtEl>
                                        <p:attrNameLst>
                                          <p:attrName>ppt_x</p:attrName>
                                          <p:attrName>ppt_y</p:attrName>
                                        </p:attrNameLst>
                                      </p:cBhvr>
                                    </p:animMotion>
                                  </p:childTnLst>
                                </p:cTn>
                              </p:par>
                              <p:par>
                                <p:cTn id="13" presetID="8" presetClass="emph" presetSubtype="0" fill="hold" nodeType="withEffect">
                                  <p:stCondLst>
                                    <p:cond delay="0"/>
                                  </p:stCondLst>
                                  <p:childTnLst>
                                    <p:animRot by="5400000">
                                      <p:cBhvr>
                                        <p:cTn id="14" dur="2000" fill="hold"/>
                                        <p:tgtEl>
                                          <p:spTgt spid="51609"/>
                                        </p:tgtEl>
                                        <p:attrNameLst>
                                          <p:attrName>r</p:attrName>
                                        </p:attrNameLst>
                                      </p:cBhvr>
                                    </p:animRot>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51610"/>
                                        </p:tgtEl>
                                        <p:attrNameLst>
                                          <p:attrName>ppt_x</p:attrName>
                                          <p:attrName>ppt_y</p:attrName>
                                        </p:attrNameLst>
                                      </p:cBhvr>
                                    </p:animMotion>
                                  </p:childTnLst>
                                </p:cTn>
                              </p:par>
                              <p:par>
                                <p:cTn id="17" presetID="8" presetClass="emph" presetSubtype="0" fill="hold" nodeType="withEffect">
                                  <p:stCondLst>
                                    <p:cond delay="0"/>
                                  </p:stCondLst>
                                  <p:childTnLst>
                                    <p:animRot by="5400000">
                                      <p:cBhvr>
                                        <p:cTn id="18" dur="2000" fill="hold"/>
                                        <p:tgtEl>
                                          <p:spTgt spid="516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7"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a:stCxn id="43" idx="1"/>
          </p:cNvCxnSpPr>
          <p:nvPr/>
        </p:nvCxnSpPr>
        <p:spPr bwMode="auto">
          <a:xfrm flipH="1" flipV="1">
            <a:off x="2800779" y="2293870"/>
            <a:ext cx="3397872" cy="1237448"/>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flipH="1" flipV="1">
            <a:off x="2052452" y="2634343"/>
            <a:ext cx="3750856" cy="1620664"/>
          </a:xfrm>
          <a:prstGeom prst="straightConnector1">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16" name="Picture 15">
            <a:extLst>
              <a:ext uri="{FF2B5EF4-FFF2-40B4-BE49-F238E27FC236}">
                <a16:creationId xmlns:a16="http://schemas.microsoft.com/office/drawing/2014/main" id="{FAE086DD-B4D5-44FF-9B6A-1BA47C28AC90}"/>
              </a:ext>
            </a:extLst>
          </p:cNvPr>
          <p:cNvPicPr>
            <a:picLocks noChangeAspect="1"/>
          </p:cNvPicPr>
          <p:nvPr>
            <p:custDataLst>
              <p:tags r:id="rId1"/>
            </p:custDataLst>
          </p:nvPr>
        </p:nvPicPr>
        <p:blipFill>
          <a:blip r:embed="rId24"/>
          <a:stretch>
            <a:fillRect/>
          </a:stretch>
        </p:blipFill>
        <p:spPr>
          <a:xfrm>
            <a:off x="49228" y="1802691"/>
            <a:ext cx="2901941" cy="758856"/>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9" name="Picture 8"/>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7143188" y="1921937"/>
            <a:ext cx="1091946" cy="393247"/>
          </a:xfrm>
          <a:prstGeom prst="rect">
            <a:avLst/>
          </a:prstGeom>
        </p:spPr>
      </p:pic>
      <p:pic>
        <p:nvPicPr>
          <p:cNvPr id="43" name="Picture 42">
            <a:extLst>
              <a:ext uri="{FF2B5EF4-FFF2-40B4-BE49-F238E27FC236}">
                <a16:creationId xmlns:a16="http://schemas.microsoft.com/office/drawing/2014/main" id="{50965FA8-747E-4F02-919E-5B7DD0E6C23B}"/>
              </a:ext>
            </a:extLst>
          </p:cNvPr>
          <p:cNvPicPr>
            <a:picLocks noChangeAspect="1"/>
          </p:cNvPicPr>
          <p:nvPr>
            <p:custDataLst>
              <p:tags r:id="rId4"/>
            </p:custDataLst>
          </p:nvPr>
        </p:nvPicPr>
        <p:blipFill>
          <a:blip r:embed="rId27"/>
          <a:stretch>
            <a:fillRect/>
          </a:stretch>
        </p:blipFill>
        <p:spPr>
          <a:xfrm>
            <a:off x="6198651" y="3210833"/>
            <a:ext cx="2035655" cy="640969"/>
          </a:xfrm>
          <a:prstGeom prst="rect">
            <a:avLst/>
          </a:prstGeom>
        </p:spPr>
      </p:pic>
      <p:pic>
        <p:nvPicPr>
          <p:cNvPr id="41" name="Picture 40">
            <a:extLst>
              <a:ext uri="{FF2B5EF4-FFF2-40B4-BE49-F238E27FC236}">
                <a16:creationId xmlns:a16="http://schemas.microsoft.com/office/drawing/2014/main" id="{CD865D03-FB7C-427D-96A9-11AE9C74A89F}"/>
              </a:ext>
            </a:extLst>
          </p:cNvPr>
          <p:cNvPicPr>
            <a:picLocks noChangeAspect="1"/>
          </p:cNvPicPr>
          <p:nvPr>
            <p:custDataLst>
              <p:tags r:id="rId5"/>
            </p:custDataLst>
          </p:nvPr>
        </p:nvPicPr>
        <p:blipFill>
          <a:blip r:embed="rId28"/>
          <a:stretch>
            <a:fillRect/>
          </a:stretch>
        </p:blipFill>
        <p:spPr>
          <a:xfrm>
            <a:off x="251798" y="3382275"/>
            <a:ext cx="3857747" cy="69312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50" name="Picture 49">
            <a:extLst>
              <a:ext uri="{FF2B5EF4-FFF2-40B4-BE49-F238E27FC236}">
                <a16:creationId xmlns:a16="http://schemas.microsoft.com/office/drawing/2014/main" id="{1D46AD2A-4545-4C95-951A-FBAE08671711}"/>
              </a:ext>
            </a:extLst>
          </p:cNvPr>
          <p:cNvPicPr>
            <a:picLocks noChangeAspect="1"/>
          </p:cNvPicPr>
          <p:nvPr>
            <p:custDataLst>
              <p:tags r:id="rId7"/>
            </p:custDataLst>
          </p:nvPr>
        </p:nvPicPr>
        <p:blipFill>
          <a:blip r:embed="rId30"/>
          <a:stretch>
            <a:fillRect/>
          </a:stretch>
        </p:blipFill>
        <p:spPr>
          <a:xfrm>
            <a:off x="320115" y="4767972"/>
            <a:ext cx="2966861" cy="666692"/>
          </a:xfrm>
          <a:prstGeom prst="rect">
            <a:avLst/>
          </a:prstGeom>
        </p:spPr>
      </p:pic>
      <p:pic>
        <p:nvPicPr>
          <p:cNvPr id="55" name="Picture 54">
            <a:extLst>
              <a:ext uri="{FF2B5EF4-FFF2-40B4-BE49-F238E27FC236}">
                <a16:creationId xmlns:a16="http://schemas.microsoft.com/office/drawing/2014/main" id="{F84EC8AB-9795-4FB7-9CF8-03C5CF69A6CA}"/>
              </a:ext>
            </a:extLst>
          </p:cNvPr>
          <p:cNvPicPr>
            <a:picLocks noChangeAspect="1"/>
          </p:cNvPicPr>
          <p:nvPr>
            <p:custDataLst>
              <p:tags r:id="rId8"/>
            </p:custDataLst>
          </p:nvPr>
        </p:nvPicPr>
        <p:blipFill>
          <a:blip r:embed="rId31"/>
          <a:stretch>
            <a:fillRect/>
          </a:stretch>
        </p:blipFill>
        <p:spPr>
          <a:xfrm>
            <a:off x="555625" y="5929241"/>
            <a:ext cx="3337144" cy="802742"/>
          </a:xfrm>
          <a:prstGeom prst="rect">
            <a:avLst/>
          </a:prstGeom>
        </p:spPr>
      </p:pic>
      <p:pic>
        <p:nvPicPr>
          <p:cNvPr id="52" name="Picture 51">
            <a:extLst>
              <a:ext uri="{FF2B5EF4-FFF2-40B4-BE49-F238E27FC236}">
                <a16:creationId xmlns:a16="http://schemas.microsoft.com/office/drawing/2014/main" id="{41FAEFBF-EC17-4E82-A2FB-3ACD22E178A2}"/>
              </a:ext>
            </a:extLst>
          </p:cNvPr>
          <p:cNvPicPr>
            <a:picLocks noChangeAspect="1"/>
          </p:cNvPicPr>
          <p:nvPr>
            <p:custDataLst>
              <p:tags r:id="rId9"/>
            </p:custDataLst>
          </p:nvPr>
        </p:nvPicPr>
        <p:blipFill>
          <a:blip r:embed="rId32"/>
          <a:stretch>
            <a:fillRect/>
          </a:stretch>
        </p:blipFill>
        <p:spPr>
          <a:xfrm>
            <a:off x="6806650" y="4770629"/>
            <a:ext cx="1060571" cy="630858"/>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a:extLst>
              <a:ext uri="{FF2B5EF4-FFF2-40B4-BE49-F238E27FC236}">
                <a16:creationId xmlns:a16="http://schemas.microsoft.com/office/drawing/2014/main" id="{2C5D95C4-29C4-4C33-A755-4D04CB6C66C8}"/>
              </a:ext>
            </a:extLst>
          </p:cNvPr>
          <p:cNvPicPr>
            <a:picLocks noChangeAspect="1"/>
          </p:cNvPicPr>
          <p:nvPr>
            <p:custDataLst>
              <p:tags r:id="rId11"/>
            </p:custDataLst>
          </p:nvPr>
        </p:nvPicPr>
        <p:blipFill>
          <a:blip r:embed="rId34"/>
          <a:stretch>
            <a:fillRect/>
          </a:stretch>
        </p:blipFill>
        <p:spPr>
          <a:xfrm>
            <a:off x="-3333671" y="1876263"/>
            <a:ext cx="3100952" cy="597333"/>
          </a:xfrm>
          <a:prstGeom prst="rect">
            <a:avLst/>
          </a:prstGeom>
        </p:spPr>
      </p:pic>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2"/>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3"/>
            </p:custDataLst>
          </p:nvPr>
        </p:nvPicPr>
        <p:blipFill>
          <a:blip r:embed="rId35"/>
          <a:stretch>
            <a:fillRect/>
          </a:stretch>
        </p:blipFill>
        <p:spPr>
          <a:xfrm>
            <a:off x="913398" y="7327333"/>
            <a:ext cx="4647619" cy="684190"/>
          </a:xfrm>
          <a:prstGeom prst="rect">
            <a:avLst/>
          </a:prstGeom>
        </p:spPr>
      </p:pic>
      <p:pic>
        <p:nvPicPr>
          <p:cNvPr id="59" name="Picture 58">
            <a:extLst>
              <a:ext uri="{FF2B5EF4-FFF2-40B4-BE49-F238E27FC236}">
                <a16:creationId xmlns:a16="http://schemas.microsoft.com/office/drawing/2014/main" id="{A6FEE139-73EB-4749-9924-652BF360C511}"/>
              </a:ext>
            </a:extLst>
          </p:cNvPr>
          <p:cNvPicPr>
            <a:picLocks noChangeAspect="1"/>
          </p:cNvPicPr>
          <p:nvPr>
            <p:custDataLst>
              <p:tags r:id="rId14"/>
            </p:custDataLst>
          </p:nvPr>
        </p:nvPicPr>
        <p:blipFill>
          <a:blip r:embed="rId36"/>
          <a:stretch>
            <a:fillRect/>
          </a:stretch>
        </p:blipFill>
        <p:spPr>
          <a:xfrm>
            <a:off x="9560824" y="708891"/>
            <a:ext cx="2869333" cy="2563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transition value for H/S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0"/>
                <a:stretch>
                  <a:fillRect l="-3407" t="-7682" r="-2000"/>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10" name="Picture 9">
            <a:extLst>
              <a:ext uri="{FF2B5EF4-FFF2-40B4-BE49-F238E27FC236}">
                <a16:creationId xmlns:a16="http://schemas.microsoft.com/office/drawing/2014/main" id="{ABA6B20B-6863-4881-999B-F0423F04CFFE}"/>
              </a:ext>
            </a:extLst>
          </p:cNvPr>
          <p:cNvPicPr>
            <a:picLocks noChangeAspect="1"/>
          </p:cNvPicPr>
          <p:nvPr>
            <p:custDataLst>
              <p:tags r:id="rId2"/>
            </p:custDataLst>
          </p:nvPr>
        </p:nvPicPr>
        <p:blipFill>
          <a:blip r:embed="rId12"/>
          <a:stretch>
            <a:fillRect/>
          </a:stretch>
        </p:blipFill>
        <p:spPr>
          <a:xfrm>
            <a:off x="4247639" y="3750577"/>
            <a:ext cx="1759622" cy="674060"/>
          </a:xfrm>
          <a:prstGeom prst="rect">
            <a:avLst/>
          </a:prstGeom>
        </p:spPr>
      </p:pic>
      <p:pic>
        <p:nvPicPr>
          <p:cNvPr id="18" name="Picture 17">
            <a:extLst>
              <a:ext uri="{FF2B5EF4-FFF2-40B4-BE49-F238E27FC236}">
                <a16:creationId xmlns:a16="http://schemas.microsoft.com/office/drawing/2014/main" id="{52AC986E-C37F-463D-BBAB-522A6CD6BCE2}"/>
              </a:ext>
            </a:extLst>
          </p:cNvPr>
          <p:cNvPicPr>
            <a:picLocks noChangeAspect="1"/>
          </p:cNvPicPr>
          <p:nvPr>
            <p:custDataLst>
              <p:tags r:id="rId3"/>
            </p:custDataLst>
          </p:nvPr>
        </p:nvPicPr>
        <p:blipFill>
          <a:blip r:embed="rId13"/>
          <a:stretch>
            <a:fillRect/>
          </a:stretch>
        </p:blipFill>
        <p:spPr>
          <a:xfrm>
            <a:off x="1086380" y="5076278"/>
            <a:ext cx="2340168"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20" name="Picture 19">
            <a:extLst>
              <a:ext uri="{FF2B5EF4-FFF2-40B4-BE49-F238E27FC236}">
                <a16:creationId xmlns:a16="http://schemas.microsoft.com/office/drawing/2014/main" id="{14C32533-0F92-4149-A63D-92649D542CB7}"/>
              </a:ext>
            </a:extLst>
          </p:cNvPr>
          <p:cNvPicPr>
            <a:picLocks noChangeAspect="1"/>
          </p:cNvPicPr>
          <p:nvPr>
            <p:custDataLst>
              <p:tags r:id="rId5"/>
            </p:custDataLst>
          </p:nvPr>
        </p:nvPicPr>
        <p:blipFill>
          <a:blip r:embed="rId15"/>
          <a:stretch>
            <a:fillRect/>
          </a:stretch>
        </p:blipFill>
        <p:spPr>
          <a:xfrm>
            <a:off x="2007999" y="5626979"/>
            <a:ext cx="5403429" cy="835657"/>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9568" y="4523448"/>
            <a:ext cx="5419065" cy="2014968"/>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pic>
        <p:nvPicPr>
          <p:cNvPr id="61493" name="Picture 53"/>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0" y="4332706"/>
            <a:ext cx="6044750" cy="2390257"/>
          </a:xfrm>
          <a:prstGeom prst="rect">
            <a:avLst/>
          </a:prstGeom>
          <a:noFill/>
          <a:ln w="9525">
            <a:noFill/>
            <a:miter lim="800000"/>
            <a:headEnd/>
            <a:tailEnd/>
          </a:ln>
        </p:spPr>
      </p:pic>
      <p:sp>
        <p:nvSpPr>
          <p:cNvPr id="61444" name="Rectangle 4"/>
          <p:cNvSpPr>
            <a:spLocks noGrp="1" noChangeArrowheads="1"/>
          </p:cNvSpPr>
          <p:nvPr>
            <p:ph type="title"/>
          </p:nvPr>
        </p:nvSpPr>
        <p:spPr>
          <a:effectLst/>
        </p:spPr>
        <p:txBody>
          <a:bodyPr/>
          <a:lstStyle/>
          <a:p>
            <a:r>
              <a:rPr lang="en-US" dirty="0"/>
              <a:t>Side View</a:t>
            </a:r>
          </a:p>
        </p:txBody>
      </p:sp>
      <p:sp>
        <p:nvSpPr>
          <p:cNvPr id="61470" name="Rectangle 30"/>
          <p:cNvSpPr>
            <a:spLocks noChangeArrowheads="1"/>
          </p:cNvSpPr>
          <p:nvPr/>
        </p:nvSpPr>
        <p:spPr bwMode="auto">
          <a:xfrm>
            <a:off x="193676" y="1730002"/>
            <a:ext cx="8679392" cy="1477328"/>
          </a:xfrm>
          <a:prstGeom prst="rect">
            <a:avLst/>
          </a:prstGeom>
          <a:noFill/>
          <a:ln w="12700">
            <a:noFill/>
            <a:miter lim="800000"/>
            <a:headEnd type="none" w="lg" len="med"/>
            <a:tailEnd type="none" w="lg" len="med"/>
          </a:ln>
          <a:effectLst/>
        </p:spPr>
        <p:txBody>
          <a:bodyPr wrap="square">
            <a:spAutoFit/>
          </a:bodyPr>
          <a:lstStyle/>
          <a:p>
            <a:r>
              <a:rPr lang="en-US" sz="1800" dirty="0"/>
              <a:t>H = Water depth</a:t>
            </a:r>
          </a:p>
          <a:p>
            <a:r>
              <a:rPr lang="en-US" sz="1800" dirty="0"/>
              <a:t>L = Length of the flocculator channel</a:t>
            </a:r>
          </a:p>
          <a:p>
            <a:r>
              <a:rPr lang="en-US" sz="1800" dirty="0"/>
              <a:t>S = Space between baffles</a:t>
            </a:r>
          </a:p>
          <a:p>
            <a:r>
              <a:rPr lang="en-US" sz="1800" dirty="0"/>
              <a:t>T = Thickness of the baffles</a:t>
            </a:r>
          </a:p>
          <a:p>
            <a:r>
              <a:rPr lang="en-US" sz="1800" dirty="0"/>
              <a:t>B =Perpendicular center to center distance between baffles</a:t>
            </a:r>
          </a:p>
        </p:txBody>
      </p:sp>
      <p:graphicFrame>
        <p:nvGraphicFramePr>
          <p:cNvPr id="61492" name="Object 52"/>
          <p:cNvGraphicFramePr>
            <a:graphicFrameLocks noChangeAspect="1"/>
          </p:cNvGraphicFramePr>
          <p:nvPr/>
        </p:nvGraphicFramePr>
        <p:xfrm>
          <a:off x="3161552" y="2574721"/>
          <a:ext cx="1193800" cy="279400"/>
        </p:xfrm>
        <a:graphic>
          <a:graphicData uri="http://schemas.openxmlformats.org/presentationml/2006/ole">
            <mc:AlternateContent xmlns:mc="http://schemas.openxmlformats.org/markup-compatibility/2006">
              <mc:Choice xmlns:v="urn:schemas-microsoft-com:vml" Requires="v">
                <p:oleObj spid="_x0000_s61823" name="Equation" r:id="rId5" imgW="1193760" imgH="279360" progId="Equation.DSMT4">
                  <p:embed/>
                </p:oleObj>
              </mc:Choice>
              <mc:Fallback>
                <p:oleObj name="Equation" r:id="rId5" imgW="1193760" imgH="27936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552" y="2574721"/>
                        <a:ext cx="1193800" cy="279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2"/>
          <p:cNvSpPr>
            <a:spLocks noChangeShapeType="1"/>
          </p:cNvSpPr>
          <p:nvPr/>
        </p:nvSpPr>
        <p:spPr bwMode="auto">
          <a:xfrm>
            <a:off x="3487078" y="4524684"/>
            <a:ext cx="0" cy="202177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1" name="Text Box 10"/>
          <p:cNvSpPr txBox="1">
            <a:spLocks noChangeArrowheads="1"/>
          </p:cNvSpPr>
          <p:nvPr/>
        </p:nvSpPr>
        <p:spPr bwMode="auto">
          <a:xfrm>
            <a:off x="3317735" y="5140087"/>
            <a:ext cx="153748" cy="400110"/>
          </a:xfrm>
          <a:prstGeom prst="rect">
            <a:avLst/>
          </a:prstGeom>
          <a:solidFill>
            <a:schemeClr val="accent3"/>
          </a:solidFill>
          <a:ln w="12700">
            <a:noFill/>
            <a:miter lim="800000"/>
            <a:headEnd type="none" w="lg" len="med"/>
            <a:tailEnd type="none" w="lg" len="med"/>
          </a:ln>
          <a:effectLst/>
        </p:spPr>
        <p:txBody>
          <a:bodyPr wrap="square">
            <a:spAutoFit/>
          </a:bodyPr>
          <a:lstStyle/>
          <a:p>
            <a:r>
              <a:rPr lang="es-HN" sz="2000" dirty="0"/>
              <a:t>H</a:t>
            </a:r>
          </a:p>
        </p:txBody>
      </p:sp>
      <p:sp>
        <p:nvSpPr>
          <p:cNvPr id="32" name="Line 53"/>
          <p:cNvSpPr>
            <a:spLocks noChangeShapeType="1"/>
          </p:cNvSpPr>
          <p:nvPr/>
        </p:nvSpPr>
        <p:spPr bwMode="auto">
          <a:xfrm rot="-5400000">
            <a:off x="3143756" y="3954364"/>
            <a:ext cx="0" cy="541357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33" name="Text Box 54"/>
          <p:cNvSpPr txBox="1">
            <a:spLocks noChangeArrowheads="1"/>
          </p:cNvSpPr>
          <p:nvPr/>
        </p:nvSpPr>
        <p:spPr bwMode="auto">
          <a:xfrm>
            <a:off x="4180170" y="6550137"/>
            <a:ext cx="320675" cy="396875"/>
          </a:xfrm>
          <a:prstGeom prst="rect">
            <a:avLst/>
          </a:prstGeom>
          <a:solidFill>
            <a:schemeClr val="bg1"/>
          </a:solidFill>
          <a:ln w="12700">
            <a:noFill/>
            <a:miter lim="800000"/>
            <a:headEnd type="none" w="lg" len="med"/>
            <a:tailEnd type="none" w="lg" len="med"/>
          </a:ln>
          <a:effectLst/>
        </p:spPr>
        <p:txBody>
          <a:bodyPr>
            <a:spAutoFit/>
          </a:bodyPr>
          <a:lstStyle/>
          <a:p>
            <a:r>
              <a:rPr lang="es-HN" sz="2000" dirty="0"/>
              <a:t>L</a:t>
            </a:r>
          </a:p>
        </p:txBody>
      </p:sp>
      <p:sp>
        <p:nvSpPr>
          <p:cNvPr id="1159" name="Line 13"/>
          <p:cNvSpPr>
            <a:spLocks noChangeShapeType="1"/>
          </p:cNvSpPr>
          <p:nvPr/>
        </p:nvSpPr>
        <p:spPr bwMode="auto">
          <a:xfrm rot="-5400000">
            <a:off x="1375647" y="5284368"/>
            <a:ext cx="0" cy="210389"/>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0" name="Text Box 14"/>
          <p:cNvSpPr txBox="1">
            <a:spLocks noChangeArrowheads="1"/>
          </p:cNvSpPr>
          <p:nvPr/>
        </p:nvSpPr>
        <p:spPr bwMode="auto">
          <a:xfrm>
            <a:off x="1227377" y="5054137"/>
            <a:ext cx="231775" cy="396875"/>
          </a:xfrm>
          <a:prstGeom prst="rect">
            <a:avLst/>
          </a:prstGeom>
          <a:noFill/>
          <a:ln w="12700">
            <a:noFill/>
            <a:miter lim="800000"/>
            <a:headEnd type="none" w="lg" len="med"/>
            <a:tailEnd type="none" w="lg" len="med"/>
          </a:ln>
          <a:effectLst/>
        </p:spPr>
        <p:txBody>
          <a:bodyPr>
            <a:spAutoFit/>
          </a:bodyPr>
          <a:lstStyle/>
          <a:p>
            <a:r>
              <a:rPr lang="es-HN" sz="2000" dirty="0"/>
              <a:t>S</a:t>
            </a:r>
          </a:p>
        </p:txBody>
      </p:sp>
      <p:sp>
        <p:nvSpPr>
          <p:cNvPr id="1161" name="Line 55"/>
          <p:cNvSpPr>
            <a:spLocks noChangeShapeType="1"/>
          </p:cNvSpPr>
          <p:nvPr/>
        </p:nvSpPr>
        <p:spPr bwMode="auto">
          <a:xfrm rot="-10800000">
            <a:off x="1687021" y="6226442"/>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2" name="Text Box 56"/>
          <p:cNvSpPr txBox="1">
            <a:spLocks noChangeArrowheads="1"/>
          </p:cNvSpPr>
          <p:nvPr/>
        </p:nvSpPr>
        <p:spPr bwMode="auto">
          <a:xfrm>
            <a:off x="1035217" y="6167481"/>
            <a:ext cx="666554" cy="400110"/>
          </a:xfrm>
          <a:prstGeom prst="rect">
            <a:avLst/>
          </a:prstGeom>
          <a:noFill/>
          <a:ln w="12700">
            <a:noFill/>
            <a:miter lim="800000"/>
            <a:headEnd type="none" w="lg" len="med"/>
            <a:tailEnd type="none" w="lg" len="med"/>
          </a:ln>
          <a:effectLst/>
        </p:spPr>
        <p:txBody>
          <a:bodyPr wrap="square">
            <a:spAutoFit/>
          </a:bodyPr>
          <a:lstStyle/>
          <a:p>
            <a:r>
              <a:rPr lang="es-HN" sz="2000" dirty="0"/>
              <a:t>1.5S</a:t>
            </a:r>
          </a:p>
        </p:txBody>
      </p:sp>
      <p:sp>
        <p:nvSpPr>
          <p:cNvPr id="1163" name="Text Box 58"/>
          <p:cNvSpPr txBox="1">
            <a:spLocks noChangeArrowheads="1"/>
          </p:cNvSpPr>
          <p:nvPr/>
        </p:nvSpPr>
        <p:spPr bwMode="auto">
          <a:xfrm>
            <a:off x="1082842" y="4479518"/>
            <a:ext cx="844722" cy="400110"/>
          </a:xfrm>
          <a:prstGeom prst="rect">
            <a:avLst/>
          </a:prstGeom>
          <a:noFill/>
          <a:ln w="12700">
            <a:noFill/>
            <a:miter lim="800000"/>
            <a:headEnd type="none" w="lg" len="med"/>
            <a:tailEnd type="none" w="lg" len="med"/>
          </a:ln>
          <a:effectLst/>
        </p:spPr>
        <p:txBody>
          <a:bodyPr wrap="square">
            <a:spAutoFit/>
          </a:bodyPr>
          <a:lstStyle/>
          <a:p>
            <a:r>
              <a:rPr lang="es-HN" sz="2000" dirty="0"/>
              <a:t>1.5 S</a:t>
            </a:r>
          </a:p>
        </p:txBody>
      </p:sp>
      <p:sp>
        <p:nvSpPr>
          <p:cNvPr id="1164" name="Rectangle 59"/>
          <p:cNvSpPr>
            <a:spLocks noChangeArrowheads="1"/>
          </p:cNvSpPr>
          <p:nvPr/>
        </p:nvSpPr>
        <p:spPr bwMode="auto">
          <a:xfrm>
            <a:off x="6457360" y="4489430"/>
            <a:ext cx="1742015" cy="461665"/>
          </a:xfrm>
          <a:prstGeom prst="rect">
            <a:avLst/>
          </a:prstGeom>
          <a:noFill/>
          <a:ln w="12700">
            <a:noFill/>
            <a:miter lim="800000"/>
            <a:headEnd type="none" w="lg" len="med"/>
            <a:tailEnd type="none" w="lg" len="med"/>
          </a:ln>
          <a:effectLst/>
        </p:spPr>
        <p:txBody>
          <a:bodyPr wrap="none">
            <a:spAutoFit/>
          </a:bodyPr>
          <a:lstStyle/>
          <a:p>
            <a:r>
              <a:rPr lang="en-US" sz="2400" dirty="0"/>
              <a:t>Upper baffle</a:t>
            </a:r>
          </a:p>
        </p:txBody>
      </p:sp>
      <p:sp>
        <p:nvSpPr>
          <p:cNvPr id="1165" name="Line 60"/>
          <p:cNvSpPr>
            <a:spLocks noChangeShapeType="1"/>
          </p:cNvSpPr>
          <p:nvPr/>
        </p:nvSpPr>
        <p:spPr bwMode="auto">
          <a:xfrm flipH="1">
            <a:off x="5429826" y="4750867"/>
            <a:ext cx="990600" cy="9525"/>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6" name="Rectangle 62"/>
          <p:cNvSpPr>
            <a:spLocks noChangeArrowheads="1"/>
          </p:cNvSpPr>
          <p:nvPr/>
        </p:nvSpPr>
        <p:spPr bwMode="auto">
          <a:xfrm>
            <a:off x="6404508" y="4993931"/>
            <a:ext cx="1775679" cy="461665"/>
          </a:xfrm>
          <a:prstGeom prst="rect">
            <a:avLst/>
          </a:prstGeom>
          <a:noFill/>
          <a:ln w="12700">
            <a:noFill/>
            <a:miter lim="800000"/>
            <a:headEnd type="none" w="lg" len="med"/>
            <a:tailEnd type="none" w="lg" len="med"/>
          </a:ln>
          <a:effectLst/>
        </p:spPr>
        <p:txBody>
          <a:bodyPr wrap="none">
            <a:spAutoFit/>
          </a:bodyPr>
          <a:lstStyle/>
          <a:p>
            <a:r>
              <a:rPr lang="en-US" sz="2400" dirty="0"/>
              <a:t>Lower baffle</a:t>
            </a:r>
          </a:p>
        </p:txBody>
      </p:sp>
      <p:sp>
        <p:nvSpPr>
          <p:cNvPr id="1167" name="Line 63"/>
          <p:cNvSpPr>
            <a:spLocks noChangeShapeType="1"/>
          </p:cNvSpPr>
          <p:nvPr/>
        </p:nvSpPr>
        <p:spPr bwMode="auto">
          <a:xfrm flipH="1" flipV="1">
            <a:off x="5641315" y="5228228"/>
            <a:ext cx="676275" cy="111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68" name="Line 55"/>
          <p:cNvSpPr>
            <a:spLocks noChangeShapeType="1"/>
          </p:cNvSpPr>
          <p:nvPr/>
        </p:nvSpPr>
        <p:spPr bwMode="auto">
          <a:xfrm rot="-10800000">
            <a:off x="1896319" y="4523659"/>
            <a:ext cx="0" cy="290512"/>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169" name="Rectangle 62"/>
          <p:cNvSpPr>
            <a:spLocks noChangeArrowheads="1"/>
          </p:cNvSpPr>
          <p:nvPr/>
        </p:nvSpPr>
        <p:spPr bwMode="auto">
          <a:xfrm>
            <a:off x="5961817" y="3850341"/>
            <a:ext cx="2847254" cy="461665"/>
          </a:xfrm>
          <a:prstGeom prst="rect">
            <a:avLst/>
          </a:prstGeom>
          <a:noFill/>
          <a:ln w="12700">
            <a:noFill/>
            <a:miter lim="800000"/>
            <a:headEnd type="none" w="lg" len="med"/>
            <a:tailEnd type="none" w="lg" len="med"/>
          </a:ln>
          <a:effectLst/>
        </p:spPr>
        <p:txBody>
          <a:bodyPr wrap="none">
            <a:spAutoFit/>
          </a:bodyPr>
          <a:lstStyle/>
          <a:p>
            <a:r>
              <a:rPr lang="en-US" sz="2400"/>
              <a:t>Minimum water level</a:t>
            </a:r>
          </a:p>
        </p:txBody>
      </p:sp>
      <p:sp>
        <p:nvSpPr>
          <p:cNvPr id="1170" name="Line 63"/>
          <p:cNvSpPr>
            <a:spLocks noChangeShapeType="1"/>
          </p:cNvSpPr>
          <p:nvPr/>
        </p:nvSpPr>
        <p:spPr bwMode="auto">
          <a:xfrm flipH="1">
            <a:off x="5648241" y="4067174"/>
            <a:ext cx="386128" cy="448181"/>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1" name="Rectangle 62"/>
          <p:cNvSpPr>
            <a:spLocks noChangeArrowheads="1"/>
          </p:cNvSpPr>
          <p:nvPr/>
        </p:nvSpPr>
        <p:spPr bwMode="auto">
          <a:xfrm>
            <a:off x="6200461" y="5711870"/>
            <a:ext cx="2481205" cy="830997"/>
          </a:xfrm>
          <a:prstGeom prst="rect">
            <a:avLst/>
          </a:prstGeom>
          <a:noFill/>
          <a:ln w="12700">
            <a:noFill/>
            <a:miter lim="800000"/>
            <a:headEnd type="none" w="lg" len="med"/>
            <a:tailEnd type="none" w="lg" len="med"/>
          </a:ln>
          <a:effectLst/>
        </p:spPr>
        <p:txBody>
          <a:bodyPr wrap="square">
            <a:spAutoFit/>
          </a:bodyPr>
          <a:lstStyle/>
          <a:p>
            <a:r>
              <a:rPr lang="en-US" sz="2400" dirty="0"/>
              <a:t>Port from previous channel</a:t>
            </a:r>
          </a:p>
        </p:txBody>
      </p:sp>
      <p:sp>
        <p:nvSpPr>
          <p:cNvPr id="1172" name="Line 63"/>
          <p:cNvSpPr>
            <a:spLocks noChangeShapeType="1"/>
          </p:cNvSpPr>
          <p:nvPr/>
        </p:nvSpPr>
        <p:spPr bwMode="auto">
          <a:xfrm flipH="1">
            <a:off x="5719959" y="6042221"/>
            <a:ext cx="371476" cy="7938"/>
          </a:xfrm>
          <a:prstGeom prst="line">
            <a:avLst/>
          </a:prstGeom>
          <a:noFill/>
          <a:ln w="12700">
            <a:solidFill>
              <a:schemeClr val="tx1"/>
            </a:solidFill>
            <a:round/>
            <a:headEnd type="none" w="lg" len="med"/>
            <a:tailEnd type="triangle" w="lg" len="med"/>
          </a:ln>
          <a:effectLst/>
        </p:spPr>
        <p:txBody>
          <a:bodyPr wrap="square" anchor="ctr">
            <a:spAutoFit/>
          </a:bodyPr>
          <a:lstStyle/>
          <a:p>
            <a:endParaRPr lang="es-HN"/>
          </a:p>
        </p:txBody>
      </p:sp>
      <p:sp>
        <p:nvSpPr>
          <p:cNvPr id="1173" name="Rectangle 62"/>
          <p:cNvSpPr>
            <a:spLocks noChangeArrowheads="1"/>
          </p:cNvSpPr>
          <p:nvPr/>
        </p:nvSpPr>
        <p:spPr bwMode="auto">
          <a:xfrm>
            <a:off x="3023877" y="3402666"/>
            <a:ext cx="6019597" cy="461665"/>
          </a:xfrm>
          <a:prstGeom prst="rect">
            <a:avLst/>
          </a:prstGeom>
          <a:noFill/>
          <a:ln w="12700">
            <a:noFill/>
            <a:miter lim="800000"/>
            <a:headEnd type="none" w="lg" len="med"/>
            <a:tailEnd type="none" w="lg" len="med"/>
          </a:ln>
          <a:effectLst/>
        </p:spPr>
        <p:txBody>
          <a:bodyPr wrap="none">
            <a:spAutoFit/>
          </a:bodyPr>
          <a:lstStyle/>
          <a:p>
            <a:r>
              <a:rPr lang="en-US" sz="2400" dirty="0"/>
              <a:t>Exit to the sedimentation tank entrance channel</a:t>
            </a:r>
          </a:p>
        </p:txBody>
      </p:sp>
      <p:cxnSp>
        <p:nvCxnSpPr>
          <p:cNvPr id="1174" name="Elbow Connector 1164"/>
          <p:cNvCxnSpPr>
            <a:stCxn id="1173" idx="1"/>
            <a:endCxn id="1177" idx="0"/>
          </p:cNvCxnSpPr>
          <p:nvPr/>
        </p:nvCxnSpPr>
        <p:spPr bwMode="auto">
          <a:xfrm rot="10800000" flipV="1">
            <a:off x="610949" y="3633499"/>
            <a:ext cx="2412928" cy="711924"/>
          </a:xfrm>
          <a:prstGeom prst="curvedConnector2">
            <a:avLst/>
          </a:prstGeom>
          <a:noFill/>
          <a:ln w="12700" cap="flat" cmpd="sng" algn="ctr">
            <a:solidFill>
              <a:schemeClr val="tx1"/>
            </a:solidFill>
            <a:prstDash val="solid"/>
            <a:round/>
            <a:headEnd type="none" w="lg" len="med"/>
            <a:tailEnd type="arrow"/>
          </a:ln>
          <a:effectLst/>
        </p:spPr>
      </p:cxnSp>
      <p:sp>
        <p:nvSpPr>
          <p:cNvPr id="1177" name="Rectangle 1176"/>
          <p:cNvSpPr/>
          <p:nvPr/>
        </p:nvSpPr>
        <p:spPr bwMode="auto">
          <a:xfrm>
            <a:off x="428878" y="4345423"/>
            <a:ext cx="364141" cy="47743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179" name="Picture 2"/>
          <p:cNvPicPr>
            <a:picLocks noChangeAspect="1" noChangeArrowheads="1"/>
          </p:cNvPicPr>
          <p:nvPr/>
        </p:nvPicPr>
        <p:blipFill>
          <a:blip r:embed="rId7"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66E209-827C-4ABA-A60A-19EA90EEA3C3}"/>
              </a:ext>
            </a:extLst>
          </p:cNvPr>
          <p:cNvPicPr>
            <a:picLocks noChangeAspect="1"/>
          </p:cNvPicPr>
          <p:nvPr>
            <p:custDataLst>
              <p:tags r:id="rId1"/>
            </p:custDataLst>
          </p:nvPr>
        </p:nvPicPr>
        <p:blipFill>
          <a:blip r:embed="rId12"/>
          <a:stretch>
            <a:fillRect/>
          </a:stretch>
        </p:blipFill>
        <p:spPr>
          <a:xfrm>
            <a:off x="1875460" y="1616842"/>
            <a:ext cx="1664333" cy="735986"/>
          </a:xfrm>
          <a:prstGeom prst="rect">
            <a:avLst/>
          </a:prstGeom>
        </p:spPr>
      </p:pic>
      <p:pic>
        <p:nvPicPr>
          <p:cNvPr id="8" name="Picture 7">
            <a:extLst>
              <a:ext uri="{FF2B5EF4-FFF2-40B4-BE49-F238E27FC236}">
                <a16:creationId xmlns:a16="http://schemas.microsoft.com/office/drawing/2014/main" id="{4D51922D-EE0F-44BD-ACB8-0389D3518468}"/>
              </a:ext>
            </a:extLst>
          </p:cNvPr>
          <p:cNvPicPr>
            <a:picLocks noChangeAspect="1"/>
          </p:cNvPicPr>
          <p:nvPr>
            <p:custDataLst>
              <p:tags r:id="rId2"/>
            </p:custDataLst>
          </p:nvPr>
        </p:nvPicPr>
        <p:blipFill>
          <a:blip r:embed="rId13"/>
          <a:stretch>
            <a:fillRect/>
          </a:stretch>
        </p:blipFill>
        <p:spPr>
          <a:xfrm>
            <a:off x="4154435" y="1671638"/>
            <a:ext cx="4019542" cy="718184"/>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a:p>
            <a:pPr>
              <a:lnSpc>
                <a:spcPct val="80000"/>
              </a:lnSpc>
            </a:pPr>
            <a:r>
              <a:rPr lang="en-US" sz="2800" dirty="0"/>
              <a:t>Need to determine</a:t>
            </a:r>
          </a:p>
          <a:p>
            <a:pPr lvl="1">
              <a:lnSpc>
                <a:spcPct val="80000"/>
              </a:lnSpc>
            </a:pPr>
            <a:r>
              <a:rPr lang="en-US" dirty="0"/>
              <a:t>Head loss</a:t>
            </a:r>
          </a:p>
          <a:p>
            <a:pPr lvl="1">
              <a:lnSpc>
                <a:spcPct val="80000"/>
              </a:lnSpc>
            </a:pPr>
            <a:r>
              <a:rPr lang="en-US" dirty="0"/>
              <a:t>Residence time</a:t>
            </a:r>
          </a:p>
          <a:p>
            <a:pPr lvl="1">
              <a:lnSpc>
                <a:spcPct val="80000"/>
              </a:lnSpc>
            </a:pPr>
            <a:r>
              <a:rPr lang="en-US" dirty="0"/>
              <a:t>Baffle spacing</a:t>
            </a:r>
          </a:p>
          <a:p>
            <a:pPr lvl="1">
              <a:lnSpc>
                <a:spcPct val="80000"/>
              </a:lnSpc>
            </a:pPr>
            <a:r>
              <a:rPr lang="en-US" dirty="0"/>
              <a:t>Number of baffles</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a:p>
            <a:r>
              <a:rPr lang="en-US" dirty="0"/>
              <a:t>Begin with the energy source for the turbulence that creates shear that creates collisions: head loss for a baffle</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26.059"/>
  <p:tag name="LATEXADDIN" val="\documentclass{article}&#10;\usepackage{amsmath}&#10;\pagestyle{empty}&#10;\begin{document}&#10;&#10;$$\varepsilon_{Max} \cong 2 \Pi_{JetPlane}^3 \frac{V_{Jet}^2}{2} \frac{V_{Jet}}{S_{Jet}}$$&#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61.342"/>
  <p:tag name="ORIGINALWIDTH" val="1412.073"/>
  <p:tag name="LATEXADDIN" val="\documentclass{article}&#10;\usepackage{amsmath}&#10;\pagestyle{empty}&#10;\begin{document}&#10;&#10;&#10;$$\begin{array}{l}&#10;K_B = \left( \frac{1}{\Pi_{vc}^2} - 1 \right)^2&#10;\\ \\&#10;\Pi_{VCBaffle} = \frac{1}{\sqrt{K_B}  + 1}&#10;\\ \\&#10;\Pi_{VCBaffle}^2 = \frac{1}{\left( \sqrt{K_B}  + 1 \right)^2}&#10;\\ \\&#10;\Pi_{VCBaffle}^2 = \frac{1}{K_B + 2 \sqrt{K_B}  + 1}&#10;\end{array}$$&#10;&#10;\end{document}"/>
  <p:tag name="IGUANATEXSIZE" val="20"/>
  <p:tag name="IGUANATEXCURSOR" val="33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859.3926"/>
  <p:tag name="LATEXADDIN" val="\documentclass{article}&#10;\usepackage{amsmath}&#10;\pagestyle{empty}&#10;\begin{document}&#10;&#10;$$\frac{\Pi_{JetPlane}^3}{\Pi_{VCBaffle}^4} \frac{2 H_e}{K_e S}$$&#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58.3802"/>
  <p:tag name="LATEXADDIN" val="\documentclass{article}&#10;\usepackage{amsmath}&#10;\pagestyle{empty}&#10;\begin{document}&#10;&#10;$$\Pi _{JetPlane} = 0.225$$&#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215.973"/>
  <p:tag name="LATEXADDIN" val="\documentclass{article}&#10;\usepackage{amsmath}&#10;\pagestyle{empty}&#10;\begin{document}&#10;&#10;&#10;$$\Pi_{JetPlane} = \left( &#10;  \Pi_{\bar \epsilon}^{\epsilon_{Max}} \Pi_{VCBaffle}^4 \frac{K_e}{2} \frac{S}{H_e} &#10;  \right)^\frac{1}{3}$$&#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theta  = \frac{3}{2} \frac{\left( \Lambda^2 - \Lambda_0^2 \right)}{k \pi d_P^2 \alpha}$$&#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746.1567"/>
  <p:tag name="LATEXADDIN" val="\documentclass{article}&#10;\usepackage{amsmath}&#10;\pagestyle{empty}&#10;\begin{document}&#10;&#10;$$\frac{\Pi_{VCBaffle}^4 K_e}{\Pi_{JetPlane}^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842.52"/>
  <p:tag name="LATEXADDIN" val="\documentclass{article}&#10;\usepackage{amsmath}&#10;\pagestyle{empty}&#10;\begin{document}&#10;&#10;$$\Pi_{\bar \epsilon}^{\epsilon_{Max}} = \frac{\varepsilon_{Max}}{\bar \varepsilon } = \frac{\Pi_{JetPlane}^3}{\Pi_{VCBaffle}^4} \frac{2 H_e}{K_e S}$$&#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1.1286"/>
  <p:tag name="LATEXADDIN" val="\documentclass{article}&#10;\usepackage{amsmath}&#10;\pagestyle{empty}&#10;\begin{document}&#10;&#10;$$h_{Floc} = \sum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77.8777"/>
  <p:tag name="LATEXADDIN" val="\documentclass{article}&#10;\usepackage{amsmath}&#10;\pagestyle{empty}&#10;\begin{document}&#10;&#10;$$\bar G \theta  = \frac{3}{2} \frac{\left( \Lambda^2 - \Lambda_0^2 \right)}{k \pi d_P^2 \alpha}$$&#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bar G = \sqrt{ \frac{\bar \varepsilon}{\nu}}$$&#10;&#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83.9145"/>
  <p:tag name="LATEXADDIN" val="\documentclass{article}&#10;\usepackage{amsmath}&#10;\pagestyle{empty}&#10;\begin{document}&#10;&#10;$$g h_e = K_e \frac{V^2}{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82.1522"/>
  <p:tag name="LATEXADDIN" val="\documentclass{article}&#10;\usepackage{amsmath}&#10;\pagestyle{empty}&#10;\begin{document}&#10;&#10;$$h_{Floc} = \bar G \theta \frac{\nu \bar G}{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25.9093"/>
  <p:tag name="LATEXADDIN" val="\documentclass{article}&#10;\usepackage{amsmath}&#10;\pagestyle{empty}&#10;\begin{document}&#10;&#10;$$\bar G \theta  = \sqrt{ \frac{g h_e \theta}{\nu}}$$&#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g}$$&#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32.6959"/>
  <p:tag name="LATEXADDIN" val="\documentclass{article}&#10;\usepackage{amsmath}&#10;\pagestyle{empty}&#10;\begin{document}&#10;&#10;$$\bar \varepsilon  = \nu \bar G^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643.4196"/>
  <p:tag name="LATEXADDIN" val="\documentclass{article}&#10;\usepackage{amsmath}&#10;\pagestyle{empty}&#10;\begin{document}&#10;&#10;$$\bar \varepsilon = K_e \frac{\bar V^2}{2} \frac{1}{\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13.9108"/>
  <p:tag name="LATEXADDIN" val="\documentclass{article}&#10;\usepackage{amsmath}&#10;\pagestyle{empty}&#10;\begin{document}&#10;&#10;$$\nu \bar G^2 = \frac{K_e \bar V^3}{2 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8.849"/>
  <p:tag name="LATEXADDIN" val="\documentclass{article}&#10;\usepackage{amsmath}&#10;\pagestyle{empty}&#10;\begin{document}&#10;&#10;$$\bar G = \sqrt{ \frac{K_e}{2 \nu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bar \varepsilon }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56.355"/>
  <p:tag name="LATEXADDIN" val="\documentclass{article}&#10;\usepackage{amsmath}&#10;\pagestyle{empty}&#10;\begin{document}&#10;&#10;$$W = \frac{Q}{S}\left( \frac{K_e}{2 H_e \nu \bar G^2} \right)^\frac{1}{3}$$&#10;&#10;&#10;\end{document}"/>
  <p:tag name="IGUANATEXSIZE" val="24"/>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end{document}"/>
  <p:tag name="IGUANATEXSIZE" val="24"/>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9.359"/>
  <p:tag name="LATEXADDIN" val="\documentclass{article}&#10;\usepackage{amsmath}&#10;\pagestyle{empty}&#10;\begin{document}&#10;&#10;$$\nu \bar G^2 = \frac{K_e}{2 H_e} \left( \frac{Q}{W S} \right)^3$$&#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637.4203"/>
  <p:tag name="LATEXADDIN" val="\documentclass{article}&#10;\usepackage{amsmath}&#10;\pagestyle{empty}&#10;\begin{document}&#10;&#10;$$\bar G = \frac{g h_{Floc}}{\left( \bar G \theta \right) \nu}$$&#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98.9502"/>
  <p:tag name="LATEXADDIN" val="\documentclass{article}&#10;\usepackage{amsmath}&#10;\pagestyle{empty}&#10;\begin{document}&#10;&#10;$$\theta = \frac{G \theta}{G}$$&#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99.55"/>
  <p:tag name="LATEXADDIN" val="\documentclass{article}&#10;\usepackage{amsmath}&#10;\pagestyle{empty}&#10;\begin{document}&#10;&#10;$$W_{Min} = \frac{\Pi_{HS} Q}{H_e} \left( \frac{K_e}{2 H_e \nu \bar G^2} \right)^\frac{1}{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854.518"/>
  <p:tag name="LATEXADDIN" val="\documentclass{article}&#10;\usepackage{amsmath}&#10;\pagestyle{empty}&#10;\begin{document}&#10;&#10;$$H_{e_{Max}} = \left[ \frac{K_e}{2 \nu \bar G^2} \left( \frac{Q \Pi_{HS_{Max}}}{W} \right)^3 \right]^\frac{1}{4}$$&#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148.106"/>
  <p:tag name="LATEXADDIN" val="\documentclass{article}&#10;\usepackage{amsmath}&#10;\pagestyle{empty}&#10;\begin{document}&#10;&#10;$$S = \left( \frac{K_e}{2 H_e G^2 \nu } \right)^\frac{1}{3} \frac{Q}{W}$$&#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5.9243"/>
  <p:tag name="LATEXADDIN" val="\documentclass{article}&#10;\usepackage{amsmath}&#10;\pagestyle{empty}&#10;\begin{document}&#10;&#10;$$G \theta  = \theta \sqrt \frac{\varepsilon}{\nu}$$&#10;&#10;&#10;\end{document}"/>
  <p:tag name="IGUANATEXSIZE" val="24"/>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38.6577"/>
  <p:tag name="LATEXADDIN" val="\documentclass{article}&#10;\usepackage{amsmath}&#10;\pagestyle{empty}&#10;\begin{document}&#10;&#10;$$\bar \varepsilon = K_e \frac{\bar V^2}{2} \frac{\bar V}{H_e}$$&#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43.345"/>
  <p:tag name="LATEXADDIN" val="\documentclass{article}&#10;\usepackage{amsmath}&#10;\pagestyle{empty}&#10;\begin{document}&#10;&#10;$$G \theta_e = \frac{H_e}{\bar V} \sqrt{ \frac{K_e}{\nu} \frac{\bar V^2}{2} \frac{\bar V}{H_e}}$$&#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41.1324"/>
  <p:tag name="LATEXADDIN" val="\documentclass{article}&#10;\usepackage{amsmath}&#10;\pagestyle{empty}&#10;\begin{document}&#10;&#10;$$G \theta_e = \sqrt{ \frac{H_e K_e \bar V}{2 \nu}}$$&#10;&#10;&#10;\end{document}"/>
  <p:tag name="IGUANATEXSIZE" val="24"/>
  <p:tag name="IGUANATEXCURSOR" val="134"/>
  <p:tag name="TRANSPARENCY" val="True"/>
  <p:tag name="FILENAME" val=""/>
  <p:tag name="LATEXENGINEID" val="0"/>
  <p:tag name="TEMPFOLDER" val="c:\temp\"/>
  <p:tag name="LATEXFORMHEIGHT" val="324.6"/>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pagestyle{empty}&#10;\begin{document}&#10;&#10;$$K_e = \left( \frac{A_{out}}{A_{in}} - 1 \right)^2$$&#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G \theta_e = \sqrt{ \frac{H_e K_e Q}{2\nu W S}}$$&#10;&#10;&#10;\end{document}"/>
  <p:tag name="IGUANATEXSIZE" val="24"/>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381.327"/>
  <p:tag name="LATEXADDIN" val="\documentclass{article}&#10;\usepackage{amsmath}&#10;\pagestyle{empty}&#10;\begin{document}&#10;&#10;$$\varepsilon_{Max} \cong \frac{\left( \Pi_{RoundJet} V_{Jet} \right)^3}{D_{Jet}}$$&#10;&#10;&#10;\end{document}"/>
  <p:tag name="IGUANATEXSIZE" val="24"/>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72.778"/>
  <p:tag name="LATEXADDIN" val="\documentclass{article}&#10;\usepackage{amsmath}&#10;\pagestyle{empty}&#10;\begin{document}&#10;&#10;$$K_e = \left( \frac{1}{\Pi_{VCBaffle}} - 1 \right)^2 = 2.56$$&#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86.314"/>
  <p:tag name="LATEXADDIN" val="\documentclass{article}&#10;\usepackage{amsmath}&#10;\pagestyle{empty}&#10;\begin{document}&#10;&#10;$$\bar G^2 \nu \theta = g h_{Floc} = \sum K_e \frac{V^2}{2}$$&#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90.364"/>
  <p:tag name="ORIGINALWIDTH" val="1298.088"/>
  <p:tag name="LATEXADDIN" val="\documentclass{article}&#10;\usepackage{amsmath}&#10;\pagestyle{empty}&#10;\begin{document}&#10;&#10;$$\begin{array}{l}&#10;V_{r_1} =  - \frac{Gr_1}{2}&#10;\\ \\&#10;V_{r_2} =  + \frac{Gr_2}{2}&#10;\\ \\&#10;\Delta V_r = \frac{G}{2} \left( r_1 + r_2 \right)&#10;\\ \\&#10;\left( r_1 + r_2 \right)_{Max} = \frac{2 \Delta V_{r_{Max}}}{G}&#10;\end{array}$$&#10;&#10;&#10;\end{document}"/>
  <p:tag name="IGUANATEXSIZE" val="4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90.101"/>
  <p:tag name="LATEXADDIN" val="\documentclass{article}&#10;\usepackage{amsmath}&#10;\pagestyle{empty}&#10;\begin{document}&#10;&#10;$$\varepsilon_{Max} \frac{ \left( \Pi_{JetPlane} V_{Jet} \right)^3}{S_{Jet}}$$&#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47.8125"/>
  <p:tag name="LATEXADDIN" val="\documentclass{article}&#10;\usepackage{amsmath}&#10;\pagestyle{empty}&#10;\begin{document}&#10;&#10;$\bar V = \frac{Q}{SW}$&#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988.3765"/>
  <p:tag name="LATEXADDIN" val="\documentclass{article}&#10;\usepackage{amsmath}&#10;\pagestyle{empty}&#10;\begin{document}&#10;&#10;$$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1874.016"/>
  <p:tag name="LATEXADDIN" val="\documentclass{article}&#10;\usepackage{amsmath}&#10;\pagestyle{empty}&#10;\begin{document}&#10;&#10;$$\varepsilon_{Max} \frac{1}{S \Pi_{VCBaffle}} \left( \frac{\Pi_{JetPlane} \bar V}{\Pi_{VCBaffle}} \right)^3$$&#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04.837"/>
  <p:tag name="LATEXADDIN" val="\documentclass{article}&#10;\usepackage{amsmath}&#10;\pagestyle{empty}&#10;\begin{document}&#10;&#10;$$\bar \varepsilon = K_e \frac{\bar V^2}{2} \frac{1}{\theta_B} = \frac{K_e}{\bar V^3} 2 H_e$$&#10;&#10;&#10;\end{document}"/>
  <p:tag name="IGUANATEXSIZE" val="24"/>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368.579"/>
  <p:tag name="LATEXADDIN" val="\documentclass{article}&#10;\usepackage{amsmath}&#10;\pagestyle{empty}&#10;\begin{document}&#10;&#10;$$\Pi_{\bar \epsilon}^{\epsilon_{Max}} = \frac{\Pi_{JetPlane}^3}{\Pi_{VCBaffle}^4} \frac{2 H_e}{K_e S}$$&#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198174</TotalTime>
  <Words>3567</Words>
  <Application>Microsoft Office PowerPoint</Application>
  <PresentationFormat>On-screen Show (4:3)</PresentationFormat>
  <Paragraphs>424</Paragraphs>
  <Slides>50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Cambria Math</vt:lpstr>
      <vt:lpstr>Arial</vt:lpstr>
      <vt:lpstr>Century Gothic</vt:lpstr>
      <vt:lpstr>Symbol</vt:lpstr>
      <vt:lpstr>Times New Roman</vt:lpstr>
      <vt:lpstr>Wingdings</vt:lpstr>
      <vt:lpstr>Candara</vt:lpstr>
      <vt:lpstr>Lecture 4540 2016</vt:lpstr>
      <vt:lpstr>Equation</vt:lpstr>
      <vt:lpstr>Flocculator Design</vt:lpstr>
      <vt:lpstr>Floc model for viscous dominated collisions</vt:lpstr>
      <vt:lpstr>Overview</vt:lpstr>
      <vt:lpstr>Top View</vt:lpstr>
      <vt:lpstr>Side View</vt:lpstr>
      <vt:lpstr>Design Considerations</vt:lpstr>
      <vt:lpstr>More Design Considerations</vt:lpstr>
      <vt:lpstr>Vena Contracta around a bend?</vt:lpstr>
      <vt:lpstr>Vena Contracta (PVC ) Conclusions </vt:lpstr>
      <vt:lpstr>Head Loss coefficient for a Baffle</vt:lpstr>
      <vt:lpstr>Flocculator Efficiency</vt:lpstr>
      <vt:lpstr>Why a transition at H_e∕S of 5?</vt:lpstr>
      <vt:lpstr>Simplify flocculator design by designing for high efficiency</vt:lpstr>
      <vt:lpstr>Prior to 2015 AguaClara used designs that were far from the optimum</vt:lpstr>
      <vt:lpstr>New Approach: Always efficient</vt:lpstr>
      <vt:lpstr>Viscous collisions or inertial collisions</vt:lpstr>
      <vt:lpstr>Ten State Standards</vt:lpstr>
      <vt:lpstr>Collision Potential</vt:lpstr>
      <vt:lpstr>Energy use (head loss) in flocculation controls velocity gradient</vt:lpstr>
      <vt:lpstr>The Influence of G ̅ or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H/S by decreasing the distance H between obstacles</vt:lpstr>
      <vt:lpstr>Minimum number of expansions per depth of flocculator (given W)</vt:lpstr>
      <vt:lpstr>Our Design Approach Given energy (h_Floc or G ̅) and Gq</vt:lpstr>
      <vt:lpstr>Design Algorithm (as of 2016) Start with h_Floc and Gq</vt:lpstr>
      <vt:lpstr>Viscous Collision Potential per Flow Expansion (the detailed perspective)</vt:lpstr>
      <vt:lpstr>Almost Real Designs (Flocculator exit depth of 2 m)</vt:lpstr>
      <vt:lpstr>Velocity guidelines?</vt:lpstr>
      <vt:lpstr>Design Scaling  (Design Engine version 7099)</vt:lpstr>
      <vt:lpstr>More details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lpstr>An interesting design No this wasn’t AguaClara…</vt:lpstr>
      <vt:lpstr>CEPIS Horizontal Flow Flocculator</vt:lpstr>
      <vt:lpstr>Reflection Questions</vt:lpstr>
      <vt:lpstr>Reflection Questions</vt:lpstr>
      <vt:lpstr>Reflection Questions</vt:lpstr>
      <vt:lpstr>Conclusions</vt:lpstr>
      <vt:lpstr>Shear limits the size of flocs by not allowing them to grow</vt:lpstr>
      <vt:lpstr>Shear limits the size of flocs by tearing them apart</vt:lpstr>
      <vt:lpstr>The Energy Dissipation Rate isn’t uniform</vt:lpstr>
      <vt:lpstr>Estimating the ratio</vt:lpstr>
      <vt:lpstr>Estimating</vt:lpstr>
      <vt:lpstr>Results of the CFD analysis and our model equations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Juan</cp:lastModifiedBy>
  <cp:revision>6654</cp:revision>
  <cp:lastPrinted>2017-10-01T14:51:00Z</cp:lastPrinted>
  <dcterms:created xsi:type="dcterms:W3CDTF">2009-05-27T15:44:15Z</dcterms:created>
  <dcterms:modified xsi:type="dcterms:W3CDTF">2018-05-08T06:49:34Z</dcterms:modified>
</cp:coreProperties>
</file>